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23.xml" ContentType="application/vnd.ms-office.chartcolorstyle+xml"/>
  <Override PartName="/ppt/charts/colors24.xml" ContentType="application/vnd.ms-office.chartcolorstyle+xml"/>
  <Override PartName="/ppt/charts/colors25.xml" ContentType="application/vnd.ms-office.chartcolorstyle+xml"/>
  <Override PartName="/ppt/charts/colors26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23.xml" ContentType="application/vnd.ms-office.chartstyle+xml"/>
  <Override PartName="/ppt/charts/style24.xml" ContentType="application/vnd.ms-office.chartstyle+xml"/>
  <Override PartName="/ppt/charts/style25.xml" ContentType="application/vnd.ms-office.chartstyle+xml"/>
  <Override PartName="/ppt/charts/style26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1382" r:id="rId3"/>
    <p:sldId id="1304" r:id="rId5"/>
    <p:sldId id="1715" r:id="rId6"/>
    <p:sldId id="1643" r:id="rId7"/>
    <p:sldId id="1645" r:id="rId8"/>
    <p:sldId id="1657" r:id="rId9"/>
    <p:sldId id="1647" r:id="rId10"/>
    <p:sldId id="1851" r:id="rId11"/>
    <p:sldId id="1768" r:id="rId12"/>
    <p:sldId id="1852" r:id="rId13"/>
    <p:sldId id="1648" r:id="rId14"/>
    <p:sldId id="1649" r:id="rId15"/>
    <p:sldId id="1830" r:id="rId16"/>
    <p:sldId id="1841" r:id="rId17"/>
    <p:sldId id="1650" r:id="rId18"/>
    <p:sldId id="1651" r:id="rId19"/>
    <p:sldId id="1652" r:id="rId20"/>
    <p:sldId id="1792" r:id="rId21"/>
    <p:sldId id="1653" r:id="rId22"/>
    <p:sldId id="1654" r:id="rId23"/>
    <p:sldId id="1655" r:id="rId24"/>
    <p:sldId id="1656" r:id="rId25"/>
    <p:sldId id="1869" r:id="rId26"/>
    <p:sldId id="1870" r:id="rId27"/>
    <p:sldId id="1871" r:id="rId28"/>
    <p:sldId id="1872" r:id="rId29"/>
    <p:sldId id="1874" r:id="rId30"/>
    <p:sldId id="1875" r:id="rId31"/>
    <p:sldId id="1876" r:id="rId32"/>
    <p:sldId id="1877" r:id="rId33"/>
    <p:sldId id="1878" r:id="rId34"/>
    <p:sldId id="1879" r:id="rId35"/>
    <p:sldId id="1880" r:id="rId36"/>
    <p:sldId id="1881" r:id="rId37"/>
    <p:sldId id="1383" r:id="rId38"/>
  </p:sldIdLst>
  <p:sldSz cx="12858750" cy="7232650"/>
  <p:notesSz cx="6858000" cy="9144000"/>
  <p:custDataLst>
    <p:tags r:id="rId4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D7"/>
    <a:srgbClr val="EF1C25"/>
    <a:srgbClr val="5FB31D"/>
    <a:srgbClr val="F08401"/>
    <a:srgbClr val="7AB3EF"/>
    <a:srgbClr val="82B1E5"/>
    <a:srgbClr val="63A1EA"/>
    <a:srgbClr val="F08300"/>
    <a:srgbClr val="EC1D25"/>
    <a:srgbClr val="68B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7" autoAdjust="0"/>
    <p:restoredTop sz="72268" autoAdjust="0"/>
  </p:normalViewPr>
  <p:slideViewPr>
    <p:cSldViewPr>
      <p:cViewPr varScale="1">
        <p:scale>
          <a:sx n="96" d="100"/>
          <a:sy n="96" d="100"/>
        </p:scale>
        <p:origin x="528" y="90"/>
      </p:cViewPr>
      <p:guideLst>
        <p:guide orient="horz" pos="340"/>
        <p:guide pos="4049"/>
        <p:guide pos="494"/>
        <p:guide orient="horz" pos="4162"/>
        <p:guide pos="7478"/>
        <p:guide pos="6907"/>
      </p:guideLst>
    </p:cSldViewPr>
  </p:slideViewPr>
  <p:outlineViewPr>
    <p:cViewPr>
      <p:scale>
        <a:sx n="100" d="100"/>
        <a:sy n="100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gs" Target="tags/tag1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&#25105;&#30340;&#25991;&#26723;\11056425\Desktop\&#39318;&#24103;&#27979;&#35797;&#27719;&#24635;12.13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file:///D:\&#25105;&#30340;&#25991;&#26723;\11056425\Desktop\&#25351;&#26631;&#27979;&#35797;\2019\Q3&#27969;&#30021;&#24230;-&#37325;&#26032;&#27979;&#35797;-5.0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oleObject" Target="file:///D:\&#25105;&#30340;&#25991;&#26723;\11056425\Desktop\&#25351;&#26631;&#27979;&#35797;\2019\Q3&#27969;&#30021;&#24230;-&#37325;&#26032;&#27979;&#35797;-5.0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oleObject" Target="file:///D:\&#25105;&#30340;&#25991;&#26723;\11056425\Desktop\&#25351;&#26631;&#27979;&#35797;\2019\Q3&#27969;&#30021;&#24230;-&#37325;&#26032;&#27979;&#35797;-5.0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oleObject" Target="file:///D:\&#25105;&#30340;&#25991;&#26723;\11056425\Desktop\&#25351;&#26631;&#27979;&#35797;\2019\Q3&#27969;&#30021;&#24230;-&#37325;&#26032;&#27979;&#35797;-5.0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oleObject" Target="file:///D:\&#25105;&#30340;&#25991;&#26723;\11056425\Desktop\&#25351;&#26631;&#27979;&#35797;\2019\Q3&#27969;&#30021;&#24230;&#21450;&#36305;&#20998;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oleObject" Target="file:///D:\&#25105;&#30340;&#25991;&#26723;\11056425\Desktop\&#25351;&#26631;&#27979;&#35797;\2019\Q3&#27969;&#30021;&#24230;&#21450;&#36305;&#20998;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oleObject" Target="file:///D:\&#25105;&#30340;&#25991;&#26723;\11056425\Desktop\&#25351;&#26631;&#27979;&#35797;\2019\Q3&#27969;&#30021;&#24230;&#21450;&#36305;&#20998;.xlsx" TargetMode="External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oleObject" Target="file:///D:\&#25105;&#30340;&#25991;&#26723;\11056425\Desktop\&#25351;&#26631;&#27979;&#35797;\2019\Q3&#27969;&#30021;&#24230;&#21450;&#36305;&#20998;.xlsx" TargetMode="External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oleObject" Target="file:///D:\&#25105;&#30340;&#25991;&#26723;\11056425\Desktop\&#27983;&#35272;&#22120;&#20869;&#26680;%5bQ3%5d&#25972;&#20307;&#24615;&#33021;&#31454;&#21697;&#23545;&#27604;&#25253;&#21578;.xlsx" TargetMode="External"/></Relationships>
</file>

<file path=ppt/charts/_rels/chart19.xml.rels><?xml version="1.0" encoding="UTF-8" standalone="yes"?>
<Relationships xmlns="http://schemas.openxmlformats.org/package/2006/relationships"><Relationship Id="rId3" Type="http://schemas.microsoft.com/office/2011/relationships/chartColorStyle" Target="colors19.xml"/><Relationship Id="rId2" Type="http://schemas.microsoft.com/office/2011/relationships/chartStyle" Target="style19.xml"/><Relationship Id="rId1" Type="http://schemas.openxmlformats.org/officeDocument/2006/relationships/oleObject" Target="file:///D:\&#25105;&#30340;&#25991;&#26723;\11056425\Documents\vchat\ChatFiles\Q3&#27969;&#30021;&#24230;&#21450;&#36305;&#20998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D:\&#25105;&#30340;&#25991;&#26723;\11056425\Desktop\&#39318;&#24103;&#27979;&#35797;&#27719;&#24635;12.13.xlsx" TargetMode="External"/></Relationships>
</file>

<file path=ppt/charts/_rels/chart20.xml.rels><?xml version="1.0" encoding="UTF-8" standalone="yes"?>
<Relationships xmlns="http://schemas.openxmlformats.org/package/2006/relationships"><Relationship Id="rId3" Type="http://schemas.microsoft.com/office/2011/relationships/chartColorStyle" Target="colors20.xml"/><Relationship Id="rId2" Type="http://schemas.microsoft.com/office/2011/relationships/chartStyle" Target="style20.xml"/><Relationship Id="rId1" Type="http://schemas.openxmlformats.org/officeDocument/2006/relationships/oleObject" Target="file:///D:\&#25105;&#30340;&#25991;&#26723;\11056425\Desktop\&#27983;&#35272;&#22120;&#20869;&#26680;%5bQ3%5d&#25972;&#20307;&#24615;&#33021;&#31454;&#21697;&#23545;&#27604;&#25253;&#21578;.xlsx" TargetMode="External"/></Relationships>
</file>

<file path=ppt/charts/_rels/chart21.xml.rels><?xml version="1.0" encoding="UTF-8" standalone="yes"?>
<Relationships xmlns="http://schemas.openxmlformats.org/package/2006/relationships"><Relationship Id="rId3" Type="http://schemas.microsoft.com/office/2011/relationships/chartColorStyle" Target="colors21.xml"/><Relationship Id="rId2" Type="http://schemas.microsoft.com/office/2011/relationships/chartStyle" Target="style21.xml"/><Relationship Id="rId1" Type="http://schemas.openxmlformats.org/officeDocument/2006/relationships/oleObject" Target="file:///D:\&#25105;&#30340;&#25991;&#26723;\11056425\Desktop\&#27983;&#35272;&#22120;&#20869;&#26680;%5bQ3%5d&#25972;&#20307;&#24615;&#33021;&#31454;&#21697;&#23545;&#27604;&#25253;&#21578;.xlsx" TargetMode="External"/></Relationships>
</file>

<file path=ppt/charts/_rels/chart22.xml.rels><?xml version="1.0" encoding="UTF-8" standalone="yes"?>
<Relationships xmlns="http://schemas.openxmlformats.org/package/2006/relationships"><Relationship Id="rId3" Type="http://schemas.microsoft.com/office/2011/relationships/chartColorStyle" Target="colors22.xml"/><Relationship Id="rId2" Type="http://schemas.microsoft.com/office/2011/relationships/chartStyle" Target="style22.xml"/><Relationship Id="rId1" Type="http://schemas.openxmlformats.org/officeDocument/2006/relationships/oleObject" Target="file:///C:\Users\37712\Desktop\&#39318;&#24103;\&#39318;&#24103;&#30011;&#38754;&#21152;&#36733;&#36895;&#24230;&#23545;&#27604;.xlsx" TargetMode="External"/></Relationships>
</file>

<file path=ppt/charts/_rels/chart23.xml.rels><?xml version="1.0" encoding="UTF-8" standalone="yes"?>
<Relationships xmlns="http://schemas.openxmlformats.org/package/2006/relationships"><Relationship Id="rId3" Type="http://schemas.microsoft.com/office/2011/relationships/chartColorStyle" Target="colors23.xml"/><Relationship Id="rId2" Type="http://schemas.microsoft.com/office/2011/relationships/chartStyle" Target="style23.xml"/><Relationship Id="rId1" Type="http://schemas.openxmlformats.org/officeDocument/2006/relationships/oleObject" Target="file:///C:\Users\37712\Desktop\&#39318;&#24103;\&#39318;&#24103;&#30011;&#38754;&#21152;&#36733;&#36895;&#24230;&#23545;&#27604;.xlsx" TargetMode="External"/></Relationships>
</file>

<file path=ppt/charts/_rels/chart24.xml.rels><?xml version="1.0" encoding="UTF-8" standalone="yes"?>
<Relationships xmlns="http://schemas.openxmlformats.org/package/2006/relationships"><Relationship Id="rId3" Type="http://schemas.microsoft.com/office/2011/relationships/chartColorStyle" Target="colors24.xml"/><Relationship Id="rId2" Type="http://schemas.microsoft.com/office/2011/relationships/chartStyle" Target="style24.xml"/><Relationship Id="rId1" Type="http://schemas.openxmlformats.org/officeDocument/2006/relationships/oleObject" Target="file:///C:\Users\37712\Desktop\&#39318;&#24103;\&#27983;&#35272;&#22120;&#20869;&#26680;(Q3)&#25972;&#20307;&#24615;&#33021;&#31454;&#21697;&#23545;&#27604;&#25253;&#21578;(2).xlsx" TargetMode="External"/></Relationships>
</file>

<file path=ppt/charts/_rels/chart25.xml.rels><?xml version="1.0" encoding="UTF-8" standalone="yes"?>
<Relationships xmlns="http://schemas.openxmlformats.org/package/2006/relationships"><Relationship Id="rId3" Type="http://schemas.microsoft.com/office/2011/relationships/chartColorStyle" Target="colors25.xml"/><Relationship Id="rId2" Type="http://schemas.microsoft.com/office/2011/relationships/chartStyle" Target="style25.xml"/><Relationship Id="rId1" Type="http://schemas.openxmlformats.org/officeDocument/2006/relationships/oleObject" Target="file:///D:\&#25105;&#30340;&#25991;&#26723;\11056425\Desktop\&#27983;&#35272;&#22120;&#20869;&#26680;%5bQ3%5d&#25972;&#20307;&#24615;&#33021;&#31454;&#21697;&#23545;&#27604;&#25253;&#21578;.xlsx" TargetMode="External"/></Relationships>
</file>

<file path=ppt/charts/_rels/chart26.xml.rels><?xml version="1.0" encoding="UTF-8" standalone="yes"?>
<Relationships xmlns="http://schemas.openxmlformats.org/package/2006/relationships"><Relationship Id="rId3" Type="http://schemas.microsoft.com/office/2011/relationships/chartColorStyle" Target="colors26.xml"/><Relationship Id="rId2" Type="http://schemas.microsoft.com/office/2011/relationships/chartStyle" Target="style26.xml"/><Relationship Id="rId1" Type="http://schemas.openxmlformats.org/officeDocument/2006/relationships/oleObject" Target="file:///D:\&#25105;&#30340;&#25991;&#26723;\11056425\Desktop\&#27983;&#35272;&#22120;&#20869;&#26680;%5bQ3%5d&#25972;&#20307;&#24615;&#33021;&#31454;&#21697;&#23545;&#27604;&#25253;&#21578;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D:\&#25105;&#30340;&#25991;&#26723;\11056425\Desktop\&#39318;&#24103;&#27979;&#35797;&#27719;&#24635;12.13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D:\&#25105;&#30340;&#25991;&#26723;\11056425\Desktop\&#39318;&#24103;&#27979;&#35797;&#27719;&#24635;12.13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D:\&#25105;&#30340;&#25991;&#26723;\11056425\Desktop\&#25351;&#26631;&#27979;&#35797;\2019\&#21435;&#25481;&#19977;&#32773;&#22343;&#25171;&#19981;&#24320;&#30340;&#32593;&#31449;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D:\&#25105;&#30340;&#25991;&#26723;\11056425\Desktop\&#25351;&#26631;&#27979;&#35797;\2019\Q3&#27969;&#30021;&#24230;-&#37325;&#26032;&#27979;&#35797;-5.0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D:\&#25105;&#30340;&#25991;&#26723;\11056425\Desktop\&#25351;&#26631;&#27979;&#35797;\2019\Q3&#27969;&#30021;&#24230;-&#37325;&#26032;&#27979;&#35797;-5.0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D:\&#25105;&#30340;&#25991;&#26723;\11056425\Desktop\&#25351;&#26631;&#27979;&#35797;\2019\Q3&#27969;&#30021;&#24230;-&#37325;&#26032;&#27979;&#35797;-5.0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file:///D:\&#25105;&#30340;&#25991;&#26723;\11056425\Desktop\&#25351;&#26631;&#27979;&#35797;\2019\Q3&#27969;&#30021;&#24230;-&#37325;&#26032;&#27979;&#35797;-5.0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代理（4G）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'D:\我的文档\11056425\Desktop\[vivo开加速4G-12.10.xls]对比'!$B$1</c:f>
              <c:strCache>
                <c:ptCount val="1"/>
                <c:pt idx="0">
                  <c:v>vivo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'D:\我的文档\11056425\Desktop\[vivo开加速4G-12.10.xls]对比'!$A$2:$A$26</c:f>
              <c:strCache>
                <c:ptCount val="25"/>
                <c:pt idx="0">
                  <c:v>m.iqiyi.com</c:v>
                </c:pt>
                <c:pt idx="1">
                  <c:v>m.zwdu.com</c:v>
                </c:pt>
                <c:pt idx="2">
                  <c:v>m.120ask.com</c:v>
                </c:pt>
                <c:pt idx="3">
                  <c:v>www.zhihu.com</c:v>
                </c:pt>
                <c:pt idx="4">
                  <c:v>m.autohome.com.cn</c:v>
                </c:pt>
                <c:pt idx="5">
                  <c:v>vivo.yidianzixun.com</c:v>
                </c:pt>
                <c:pt idx="6">
                  <c:v>topic.vivo.com.cn</c:v>
                </c:pt>
                <c:pt idx="7">
                  <c:v>m.douban.com</c:v>
                </c:pt>
                <c:pt idx="8">
                  <c:v>h5.m.taobao.com</c:v>
                </c:pt>
                <c:pt idx="9">
                  <c:v>wap.xbiquge6.com</c:v>
                </c:pt>
                <c:pt idx="10">
                  <c:v>open.toutiao.com</c:v>
                </c:pt>
                <c:pt idx="11">
                  <c:v>jx.tmall.com</c:v>
                </c:pt>
                <c:pt idx="12">
                  <c:v>i.ifeng.com</c:v>
                </c:pt>
                <c:pt idx="13">
                  <c:v>m.v.qq.com</c:v>
                </c:pt>
                <c:pt idx="14">
                  <c:v>hiwifi.wiair.com</c:v>
                </c:pt>
                <c:pt idx="15">
                  <c:v>m.weibo.cn</c:v>
                </c:pt>
                <c:pt idx="16">
                  <c:v>mp.weixin.qq.com</c:v>
                </c:pt>
                <c:pt idx="17">
                  <c:v>a.app.qq.com</c:v>
                </c:pt>
                <c:pt idx="18">
                  <c:v>m.baidu.com</c:v>
                </c:pt>
                <c:pt idx="19">
                  <c:v>m.sohu.com</c:v>
                </c:pt>
                <c:pt idx="20">
                  <c:v>m.youlai.cn</c:v>
                </c:pt>
                <c:pt idx="21">
                  <c:v>sina.cn</c:v>
                </c:pt>
                <c:pt idx="22">
                  <c:v>xw.qq.com</c:v>
                </c:pt>
                <c:pt idx="23">
                  <c:v>wap.sogou.com</c:v>
                </c:pt>
                <c:pt idx="24">
                  <c:v>m.jd.com</c:v>
                </c:pt>
              </c:strCache>
            </c:strRef>
          </c:cat>
          <c:val>
            <c:numRef>
              <c:f>'D:\我的文档\11056425\Desktop\[vivo开加速4G-12.10.xls]对比'!$B$2:$B$26</c:f>
              <c:numCache>
                <c:formatCode>General</c:formatCode>
                <c:ptCount val="25"/>
                <c:pt idx="0">
                  <c:v>0.7155556</c:v>
                </c:pt>
                <c:pt idx="1">
                  <c:v>2.10740833333333</c:v>
                </c:pt>
                <c:pt idx="2">
                  <c:v>1.34343454545455</c:v>
                </c:pt>
                <c:pt idx="3">
                  <c:v>0.6666665</c:v>
                </c:pt>
                <c:pt idx="4">
                  <c:v>0.8266664</c:v>
                </c:pt>
                <c:pt idx="5">
                  <c:v>0.9166665</c:v>
                </c:pt>
                <c:pt idx="6">
                  <c:v>1.77301428571429</c:v>
                </c:pt>
                <c:pt idx="7">
                  <c:v>0.540171076923077</c:v>
                </c:pt>
                <c:pt idx="8">
                  <c:v>0.378787909090909</c:v>
                </c:pt>
                <c:pt idx="9">
                  <c:v>2.342222</c:v>
                </c:pt>
                <c:pt idx="10">
                  <c:v>0.5966666</c:v>
                </c:pt>
                <c:pt idx="11">
                  <c:v>2.32098777777778</c:v>
                </c:pt>
                <c:pt idx="12">
                  <c:v>0.487666666666668</c:v>
                </c:pt>
                <c:pt idx="13">
                  <c:v>0.947619142857143</c:v>
                </c:pt>
                <c:pt idx="14">
                  <c:v>0.299999833333333</c:v>
                </c:pt>
                <c:pt idx="15">
                  <c:v>1.22592555555556</c:v>
                </c:pt>
                <c:pt idx="16">
                  <c:v>1.37474727272727</c:v>
                </c:pt>
                <c:pt idx="17">
                  <c:v>1.14365071428571</c:v>
                </c:pt>
                <c:pt idx="18">
                  <c:v>0.508888866666667</c:v>
                </c:pt>
                <c:pt idx="19">
                  <c:v>0.860185166666667</c:v>
                </c:pt>
                <c:pt idx="20">
                  <c:v>0.881944375</c:v>
                </c:pt>
                <c:pt idx="21">
                  <c:v>0.611965769230769</c:v>
                </c:pt>
                <c:pt idx="22">
                  <c:v>1.002</c:v>
                </c:pt>
                <c:pt idx="23">
                  <c:v>1.67283888888889</c:v>
                </c:pt>
                <c:pt idx="24">
                  <c:v>0.783760384615385</c:v>
                </c:pt>
              </c:numCache>
            </c:numRef>
          </c:val>
        </c:ser>
        <c:ser>
          <c:idx val="1"/>
          <c:order val="1"/>
          <c:tx>
            <c:strRef>
              <c:f>'D:\我的文档\11056425\Desktop\[vivo开加速4G-12.10.xls]对比'!$C$1</c:f>
              <c:strCache>
                <c:ptCount val="1"/>
                <c:pt idx="0">
                  <c:v>uc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'D:\我的文档\11056425\Desktop\[vivo开加速4G-12.10.xls]对比'!$A$2:$A$26</c:f>
              <c:strCache>
                <c:ptCount val="25"/>
                <c:pt idx="0">
                  <c:v>m.iqiyi.com</c:v>
                </c:pt>
                <c:pt idx="1">
                  <c:v>m.zwdu.com</c:v>
                </c:pt>
                <c:pt idx="2">
                  <c:v>m.120ask.com</c:v>
                </c:pt>
                <c:pt idx="3">
                  <c:v>www.zhihu.com</c:v>
                </c:pt>
                <c:pt idx="4">
                  <c:v>m.autohome.com.cn</c:v>
                </c:pt>
                <c:pt idx="5">
                  <c:v>vivo.yidianzixun.com</c:v>
                </c:pt>
                <c:pt idx="6">
                  <c:v>topic.vivo.com.cn</c:v>
                </c:pt>
                <c:pt idx="7">
                  <c:v>m.douban.com</c:v>
                </c:pt>
                <c:pt idx="8">
                  <c:v>h5.m.taobao.com</c:v>
                </c:pt>
                <c:pt idx="9">
                  <c:v>wap.xbiquge6.com</c:v>
                </c:pt>
                <c:pt idx="10">
                  <c:v>open.toutiao.com</c:v>
                </c:pt>
                <c:pt idx="11">
                  <c:v>jx.tmall.com</c:v>
                </c:pt>
                <c:pt idx="12">
                  <c:v>i.ifeng.com</c:v>
                </c:pt>
                <c:pt idx="13">
                  <c:v>m.v.qq.com</c:v>
                </c:pt>
                <c:pt idx="14">
                  <c:v>hiwifi.wiair.com</c:v>
                </c:pt>
                <c:pt idx="15">
                  <c:v>m.weibo.cn</c:v>
                </c:pt>
                <c:pt idx="16">
                  <c:v>mp.weixin.qq.com</c:v>
                </c:pt>
                <c:pt idx="17">
                  <c:v>a.app.qq.com</c:v>
                </c:pt>
                <c:pt idx="18">
                  <c:v>m.baidu.com</c:v>
                </c:pt>
                <c:pt idx="19">
                  <c:v>m.sohu.com</c:v>
                </c:pt>
                <c:pt idx="20">
                  <c:v>m.youlai.cn</c:v>
                </c:pt>
                <c:pt idx="21">
                  <c:v>sina.cn</c:v>
                </c:pt>
                <c:pt idx="22">
                  <c:v>xw.qq.com</c:v>
                </c:pt>
                <c:pt idx="23">
                  <c:v>wap.sogou.com</c:v>
                </c:pt>
                <c:pt idx="24">
                  <c:v>m.jd.com</c:v>
                </c:pt>
              </c:strCache>
            </c:strRef>
          </c:cat>
          <c:val>
            <c:numRef>
              <c:f>'D:\我的文档\11056425\Desktop\[vivo开加速4G-12.10.xls]对比'!$C$2:$C$26</c:f>
              <c:numCache>
                <c:formatCode>General</c:formatCode>
                <c:ptCount val="25"/>
                <c:pt idx="0">
                  <c:v>0.844444</c:v>
                </c:pt>
                <c:pt idx="1">
                  <c:v>1.98376076923077</c:v>
                </c:pt>
                <c:pt idx="2">
                  <c:v>1.79145153846154</c:v>
                </c:pt>
                <c:pt idx="3">
                  <c:v>0.901111</c:v>
                </c:pt>
                <c:pt idx="4">
                  <c:v>1.157936</c:v>
                </c:pt>
                <c:pt idx="5">
                  <c:v>0.9444442</c:v>
                </c:pt>
                <c:pt idx="6">
                  <c:v>1.29595909090909</c:v>
                </c:pt>
                <c:pt idx="7">
                  <c:v>1.7597225</c:v>
                </c:pt>
                <c:pt idx="8">
                  <c:v>1.76111</c:v>
                </c:pt>
                <c:pt idx="9">
                  <c:v>1.08787963636364</c:v>
                </c:pt>
                <c:pt idx="10">
                  <c:v>0.73888875</c:v>
                </c:pt>
                <c:pt idx="11">
                  <c:v>2.84000066666667</c:v>
                </c:pt>
                <c:pt idx="12">
                  <c:v>1.18566666666667</c:v>
                </c:pt>
                <c:pt idx="13">
                  <c:v>1.53174571428571</c:v>
                </c:pt>
                <c:pt idx="14">
                  <c:v>0.579259333333333</c:v>
                </c:pt>
                <c:pt idx="15">
                  <c:v>1.59682714285714</c:v>
                </c:pt>
                <c:pt idx="16">
                  <c:v>1.92991461538462</c:v>
                </c:pt>
                <c:pt idx="17">
                  <c:v>1.707405</c:v>
                </c:pt>
                <c:pt idx="18">
                  <c:v>1.01794869230769</c:v>
                </c:pt>
                <c:pt idx="19">
                  <c:v>1.00476328571429</c:v>
                </c:pt>
                <c:pt idx="20">
                  <c:v>1.44962933333333</c:v>
                </c:pt>
                <c:pt idx="21">
                  <c:v>1.7305575</c:v>
                </c:pt>
                <c:pt idx="22">
                  <c:v>2.06166666666667</c:v>
                </c:pt>
                <c:pt idx="23">
                  <c:v>1.33333461538462</c:v>
                </c:pt>
                <c:pt idx="24">
                  <c:v>1.61852</c:v>
                </c:pt>
              </c:numCache>
            </c:numRef>
          </c:val>
        </c:ser>
        <c:ser>
          <c:idx val="2"/>
          <c:order val="2"/>
          <c:tx>
            <c:strRef>
              <c:f>'D:\我的文档\11056425\Desktop\[vivo开加速4G-12.10.xls]对比'!$D$1</c:f>
              <c:strCache>
                <c:ptCount val="1"/>
                <c:pt idx="0">
                  <c:v>qq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'D:\我的文档\11056425\Desktop\[vivo开加速4G-12.10.xls]对比'!$A$2:$A$26</c:f>
              <c:strCache>
                <c:ptCount val="25"/>
                <c:pt idx="0">
                  <c:v>m.iqiyi.com</c:v>
                </c:pt>
                <c:pt idx="1">
                  <c:v>m.zwdu.com</c:v>
                </c:pt>
                <c:pt idx="2">
                  <c:v>m.120ask.com</c:v>
                </c:pt>
                <c:pt idx="3">
                  <c:v>www.zhihu.com</c:v>
                </c:pt>
                <c:pt idx="4">
                  <c:v>m.autohome.com.cn</c:v>
                </c:pt>
                <c:pt idx="5">
                  <c:v>vivo.yidianzixun.com</c:v>
                </c:pt>
                <c:pt idx="6">
                  <c:v>topic.vivo.com.cn</c:v>
                </c:pt>
                <c:pt idx="7">
                  <c:v>m.douban.com</c:v>
                </c:pt>
                <c:pt idx="8">
                  <c:v>h5.m.taobao.com</c:v>
                </c:pt>
                <c:pt idx="9">
                  <c:v>wap.xbiquge6.com</c:v>
                </c:pt>
                <c:pt idx="10">
                  <c:v>open.toutiao.com</c:v>
                </c:pt>
                <c:pt idx="11">
                  <c:v>jx.tmall.com</c:v>
                </c:pt>
                <c:pt idx="12">
                  <c:v>i.ifeng.com</c:v>
                </c:pt>
                <c:pt idx="13">
                  <c:v>m.v.qq.com</c:v>
                </c:pt>
                <c:pt idx="14">
                  <c:v>hiwifi.wiair.com</c:v>
                </c:pt>
                <c:pt idx="15">
                  <c:v>m.weibo.cn</c:v>
                </c:pt>
                <c:pt idx="16">
                  <c:v>mp.weixin.qq.com</c:v>
                </c:pt>
                <c:pt idx="17">
                  <c:v>a.app.qq.com</c:v>
                </c:pt>
                <c:pt idx="18">
                  <c:v>m.baidu.com</c:v>
                </c:pt>
                <c:pt idx="19">
                  <c:v>m.sohu.com</c:v>
                </c:pt>
                <c:pt idx="20">
                  <c:v>m.youlai.cn</c:v>
                </c:pt>
                <c:pt idx="21">
                  <c:v>sina.cn</c:v>
                </c:pt>
                <c:pt idx="22">
                  <c:v>xw.qq.com</c:v>
                </c:pt>
                <c:pt idx="23">
                  <c:v>wap.sogou.com</c:v>
                </c:pt>
                <c:pt idx="24">
                  <c:v>m.jd.com</c:v>
                </c:pt>
              </c:strCache>
            </c:strRef>
          </c:cat>
          <c:val>
            <c:numRef>
              <c:f>'D:\我的文档\11056425\Desktop\[vivo开加速4G-12.10.xls]对比'!$D$2:$D$26</c:f>
              <c:numCache>
                <c:formatCode>General</c:formatCode>
                <c:ptCount val="25"/>
                <c:pt idx="0">
                  <c:v>0.662962866666667</c:v>
                </c:pt>
                <c:pt idx="1">
                  <c:v>2.19206142857143</c:v>
                </c:pt>
                <c:pt idx="2">
                  <c:v>1.53407266666667</c:v>
                </c:pt>
                <c:pt idx="3">
                  <c:v>0.699145153846154</c:v>
                </c:pt>
                <c:pt idx="4">
                  <c:v>1.04700784615385</c:v>
                </c:pt>
                <c:pt idx="5">
                  <c:v>1.31185066666667</c:v>
                </c:pt>
                <c:pt idx="6">
                  <c:v>1.0622214</c:v>
                </c:pt>
                <c:pt idx="7">
                  <c:v>0.863889</c:v>
                </c:pt>
                <c:pt idx="8">
                  <c:v>0.4466668</c:v>
                </c:pt>
                <c:pt idx="9">
                  <c:v>0.812592666666667</c:v>
                </c:pt>
                <c:pt idx="10">
                  <c:v>0.642222266666667</c:v>
                </c:pt>
                <c:pt idx="11">
                  <c:v>2.85407466666667</c:v>
                </c:pt>
                <c:pt idx="12">
                  <c:v>1.11433333333333</c:v>
                </c:pt>
                <c:pt idx="13">
                  <c:v>1.12649692307692</c:v>
                </c:pt>
                <c:pt idx="14">
                  <c:v>0.372592533333333</c:v>
                </c:pt>
                <c:pt idx="15">
                  <c:v>1.254445</c:v>
                </c:pt>
                <c:pt idx="16">
                  <c:v>1.49506222222222</c:v>
                </c:pt>
                <c:pt idx="17">
                  <c:v>1.21452946153846</c:v>
                </c:pt>
                <c:pt idx="18">
                  <c:v>0.892857214285714</c:v>
                </c:pt>
                <c:pt idx="19">
                  <c:v>0.9809525</c:v>
                </c:pt>
                <c:pt idx="20">
                  <c:v>1.18963</c:v>
                </c:pt>
                <c:pt idx="21">
                  <c:v>0.925397357142857</c:v>
                </c:pt>
                <c:pt idx="22">
                  <c:v>1.345</c:v>
                </c:pt>
                <c:pt idx="23">
                  <c:v>1.29333266666667</c:v>
                </c:pt>
                <c:pt idx="24">
                  <c:v>1.264443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21100928"/>
        <c:axId val="199958912"/>
      </c:barChart>
      <c:catAx>
        <c:axId val="121100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99958912"/>
        <c:crosses val="autoZero"/>
        <c:auto val="1"/>
        <c:lblAlgn val="ctr"/>
        <c:lblOffset val="100"/>
        <c:noMultiLvlLbl val="0"/>
      </c:catAx>
      <c:valAx>
        <c:axId val="199958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21100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200"/>
              <a:t>X9惯性滚动页面流畅度（单位%）</a:t>
            </a:r>
            <a:endParaRPr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'[Q3流畅度-重新测试-5.0.xlsx]X9_Andr7--快速滑动帧率'!$O$73</c:f>
              <c:strCache>
                <c:ptCount val="1"/>
                <c:pt idx="0">
                  <c:v>vivo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'[Q3流畅度-重新测试-5.0.xlsx]X9_Andr7--快速滑动帧率'!$N$74:$N$79</c:f>
              <c:strCache>
                <c:ptCount val="6"/>
                <c:pt idx="0">
                  <c:v>新浪首页</c:v>
                </c:pt>
                <c:pt idx="1">
                  <c:v>腾讯首页</c:v>
                </c:pt>
                <c:pt idx="2">
                  <c:v>搜狗图片</c:v>
                </c:pt>
                <c:pt idx="3">
                  <c:v>京东首页</c:v>
                </c:pt>
                <c:pt idx="4">
                  <c:v>中关村在线</c:v>
                </c:pt>
                <c:pt idx="5">
                  <c:v>京东PC版</c:v>
                </c:pt>
              </c:strCache>
            </c:strRef>
          </c:cat>
          <c:val>
            <c:numRef>
              <c:f>'[Q3流畅度-重新测试-5.0.xlsx]X9_Andr7--快速滑动帧率'!$O$74:$O$79</c:f>
              <c:numCache>
                <c:formatCode>General</c:formatCode>
                <c:ptCount val="6"/>
                <c:pt idx="0">
                  <c:v>0.98</c:v>
                </c:pt>
                <c:pt idx="1">
                  <c:v>0.98</c:v>
                </c:pt>
                <c:pt idx="2">
                  <c:v>1</c:v>
                </c:pt>
                <c:pt idx="3">
                  <c:v>1</c:v>
                </c:pt>
                <c:pt idx="4">
                  <c:v>0.99</c:v>
                </c:pt>
                <c:pt idx="5">
                  <c:v>0.95</c:v>
                </c:pt>
              </c:numCache>
            </c:numRef>
          </c:val>
        </c:ser>
        <c:ser>
          <c:idx val="1"/>
          <c:order val="1"/>
          <c:tx>
            <c:strRef>
              <c:f>'[Q3流畅度-重新测试-5.0.xlsx]X9_Andr7--快速滑动帧率'!$P$73</c:f>
              <c:strCache>
                <c:ptCount val="1"/>
                <c:pt idx="0">
                  <c:v>UC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'[Q3流畅度-重新测试-5.0.xlsx]X9_Andr7--快速滑动帧率'!$N$74:$N$79</c:f>
              <c:strCache>
                <c:ptCount val="6"/>
                <c:pt idx="0">
                  <c:v>新浪首页</c:v>
                </c:pt>
                <c:pt idx="1">
                  <c:v>腾讯首页</c:v>
                </c:pt>
                <c:pt idx="2">
                  <c:v>搜狗图片</c:v>
                </c:pt>
                <c:pt idx="3">
                  <c:v>京东首页</c:v>
                </c:pt>
                <c:pt idx="4">
                  <c:v>中关村在线</c:v>
                </c:pt>
                <c:pt idx="5">
                  <c:v>京东PC版</c:v>
                </c:pt>
              </c:strCache>
            </c:strRef>
          </c:cat>
          <c:val>
            <c:numRef>
              <c:f>'[Q3流畅度-重新测试-5.0.xlsx]X9_Andr7--快速滑动帧率'!$P$74:$P$79</c:f>
              <c:numCache>
                <c:formatCode>General</c:formatCode>
                <c:ptCount val="6"/>
                <c:pt idx="0">
                  <c:v>0.98</c:v>
                </c:pt>
                <c:pt idx="1" c:formatCode="0.00_);[Red]\(0.00\)">
                  <c:v>0.01</c:v>
                </c:pt>
                <c:pt idx="2">
                  <c:v>0.98</c:v>
                </c:pt>
                <c:pt idx="3">
                  <c:v>0.67</c:v>
                </c:pt>
                <c:pt idx="4">
                  <c:v>0.96</c:v>
                </c:pt>
                <c:pt idx="5" c:formatCode="0.00_);[Red]\(0.00\)">
                  <c:v>0</c:v>
                </c:pt>
              </c:numCache>
            </c:numRef>
          </c:val>
        </c:ser>
        <c:ser>
          <c:idx val="2"/>
          <c:order val="2"/>
          <c:tx>
            <c:strRef>
              <c:f>'[Q3流畅度-重新测试-5.0.xlsx]X9_Andr7--快速滑动帧率'!$Q$73</c:f>
              <c:strCache>
                <c:ptCount val="1"/>
                <c:pt idx="0">
                  <c:v>QQ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'[Q3流畅度-重新测试-5.0.xlsx]X9_Andr7--快速滑动帧率'!$N$74:$N$79</c:f>
              <c:strCache>
                <c:ptCount val="6"/>
                <c:pt idx="0">
                  <c:v>新浪首页</c:v>
                </c:pt>
                <c:pt idx="1">
                  <c:v>腾讯首页</c:v>
                </c:pt>
                <c:pt idx="2">
                  <c:v>搜狗图片</c:v>
                </c:pt>
                <c:pt idx="3">
                  <c:v>京东首页</c:v>
                </c:pt>
                <c:pt idx="4">
                  <c:v>中关村在线</c:v>
                </c:pt>
                <c:pt idx="5">
                  <c:v>京东PC版</c:v>
                </c:pt>
              </c:strCache>
            </c:strRef>
          </c:cat>
          <c:val>
            <c:numRef>
              <c:f>'[Q3流畅度-重新测试-5.0.xlsx]X9_Andr7--快速滑动帧率'!$Q$74:$Q$79</c:f>
              <c:numCache>
                <c:formatCode>General</c:formatCode>
                <c:ptCount val="6"/>
                <c:pt idx="0">
                  <c:v>1</c:v>
                </c:pt>
                <c:pt idx="1">
                  <c:v>0.04</c:v>
                </c:pt>
                <c:pt idx="2">
                  <c:v>0.99</c:v>
                </c:pt>
                <c:pt idx="3">
                  <c:v>0.85</c:v>
                </c:pt>
                <c:pt idx="4">
                  <c:v>0.98</c:v>
                </c:pt>
                <c:pt idx="5">
                  <c:v>0.02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23403561"/>
        <c:axId val="74764406"/>
      </c:barChart>
      <c:catAx>
        <c:axId val="92340356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4764406"/>
        <c:crosses val="autoZero"/>
        <c:auto val="1"/>
        <c:lblAlgn val="ctr"/>
        <c:lblOffset val="100"/>
        <c:noMultiLvlLbl val="0"/>
      </c:catAx>
      <c:valAx>
        <c:axId val="7476440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2340356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200"/>
              <a:t>NEX 3惯性滚动页面流畅度（单位%）</a:t>
            </a:r>
            <a:endParaRPr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'[Q3流畅度-重新测试-5.0.xlsx]NEX3--快速滑动帧率'!$N$71</c:f>
              <c:strCache>
                <c:ptCount val="1"/>
                <c:pt idx="0">
                  <c:v>vivo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'[Q3流畅度-重新测试-5.0.xlsx]NEX3--快速滑动帧率'!$M$72:$M$77</c:f>
              <c:strCache>
                <c:ptCount val="6"/>
                <c:pt idx="0">
                  <c:v>新浪首页</c:v>
                </c:pt>
                <c:pt idx="1">
                  <c:v>腾讯首页</c:v>
                </c:pt>
                <c:pt idx="2">
                  <c:v>搜狗图片</c:v>
                </c:pt>
                <c:pt idx="3">
                  <c:v>京东首页</c:v>
                </c:pt>
                <c:pt idx="4">
                  <c:v>中关村在线</c:v>
                </c:pt>
                <c:pt idx="5">
                  <c:v>京东PC版</c:v>
                </c:pt>
              </c:strCache>
            </c:strRef>
          </c:cat>
          <c:val>
            <c:numRef>
              <c:f>'[Q3流畅度-重新测试-5.0.xlsx]NEX3--快速滑动帧率'!$N$72:$N$77</c:f>
              <c:numCache>
                <c:formatCode>General</c:formatCode>
                <c:ptCount val="6"/>
                <c:pt idx="0">
                  <c:v>0.99</c:v>
                </c:pt>
                <c:pt idx="1">
                  <c:v>1</c:v>
                </c:pt>
                <c:pt idx="2">
                  <c:v>1</c:v>
                </c:pt>
                <c:pt idx="3">
                  <c:v>0.98</c:v>
                </c:pt>
                <c:pt idx="4">
                  <c:v>1</c:v>
                </c:pt>
                <c:pt idx="5">
                  <c:v>0.99</c:v>
                </c:pt>
              </c:numCache>
            </c:numRef>
          </c:val>
        </c:ser>
        <c:ser>
          <c:idx val="1"/>
          <c:order val="1"/>
          <c:tx>
            <c:strRef>
              <c:f>'[Q3流畅度-重新测试-5.0.xlsx]NEX3--快速滑动帧率'!$O$71</c:f>
              <c:strCache>
                <c:ptCount val="1"/>
                <c:pt idx="0">
                  <c:v>UC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'[Q3流畅度-重新测试-5.0.xlsx]NEX3--快速滑动帧率'!$M$72:$M$77</c:f>
              <c:strCache>
                <c:ptCount val="6"/>
                <c:pt idx="0">
                  <c:v>新浪首页</c:v>
                </c:pt>
                <c:pt idx="1">
                  <c:v>腾讯首页</c:v>
                </c:pt>
                <c:pt idx="2">
                  <c:v>搜狗图片</c:v>
                </c:pt>
                <c:pt idx="3">
                  <c:v>京东首页</c:v>
                </c:pt>
                <c:pt idx="4">
                  <c:v>中关村在线</c:v>
                </c:pt>
                <c:pt idx="5">
                  <c:v>京东PC版</c:v>
                </c:pt>
              </c:strCache>
            </c:strRef>
          </c:cat>
          <c:val>
            <c:numRef>
              <c:f>'[Q3流畅度-重新测试-5.0.xlsx]NEX3--快速滑动帧率'!$O$72:$O$77</c:f>
              <c:numCache>
                <c:formatCode>General</c:formatCode>
                <c:ptCount val="6"/>
                <c:pt idx="0">
                  <c:v>1</c:v>
                </c:pt>
                <c:pt idx="1" c:formatCode="0.00_);[Red]\(0.00\)">
                  <c:v>0.94</c:v>
                </c:pt>
                <c:pt idx="2">
                  <c:v>1</c:v>
                </c:pt>
                <c:pt idx="3">
                  <c:v>0.98</c:v>
                </c:pt>
                <c:pt idx="4">
                  <c:v>1</c:v>
                </c:pt>
                <c:pt idx="5" c:formatCode="0.00_);[Red]\(0.00\)">
                  <c:v>0.86</c:v>
                </c:pt>
              </c:numCache>
            </c:numRef>
          </c:val>
        </c:ser>
        <c:ser>
          <c:idx val="2"/>
          <c:order val="2"/>
          <c:tx>
            <c:strRef>
              <c:f>'[Q3流畅度-重新测试-5.0.xlsx]NEX3--快速滑动帧率'!$P$71</c:f>
              <c:strCache>
                <c:ptCount val="1"/>
                <c:pt idx="0">
                  <c:v>QQ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'[Q3流畅度-重新测试-5.0.xlsx]NEX3--快速滑动帧率'!$M$72:$M$77</c:f>
              <c:strCache>
                <c:ptCount val="6"/>
                <c:pt idx="0">
                  <c:v>新浪首页</c:v>
                </c:pt>
                <c:pt idx="1">
                  <c:v>腾讯首页</c:v>
                </c:pt>
                <c:pt idx="2">
                  <c:v>搜狗图片</c:v>
                </c:pt>
                <c:pt idx="3">
                  <c:v>京东首页</c:v>
                </c:pt>
                <c:pt idx="4">
                  <c:v>中关村在线</c:v>
                </c:pt>
                <c:pt idx="5">
                  <c:v>京东PC版</c:v>
                </c:pt>
              </c:strCache>
            </c:strRef>
          </c:cat>
          <c:val>
            <c:numRef>
              <c:f>'[Q3流畅度-重新测试-5.0.xlsx]NEX3--快速滑动帧率'!$P$72:$P$77</c:f>
              <c:numCache>
                <c:formatCode>General</c:formatCode>
                <c:ptCount val="6"/>
                <c:pt idx="0">
                  <c:v>1</c:v>
                </c:pt>
                <c:pt idx="1">
                  <c:v>0.94</c:v>
                </c:pt>
                <c:pt idx="2">
                  <c:v>1</c:v>
                </c:pt>
                <c:pt idx="3">
                  <c:v>0.99</c:v>
                </c:pt>
                <c:pt idx="4">
                  <c:v>1</c:v>
                </c:pt>
                <c:pt idx="5">
                  <c:v>0.02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61753316"/>
        <c:axId val="460674793"/>
      </c:barChart>
      <c:catAx>
        <c:axId val="8617533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60674793"/>
        <c:crosses val="autoZero"/>
        <c:auto val="1"/>
        <c:lblAlgn val="ctr"/>
        <c:lblOffset val="100"/>
        <c:noMultiLvlLbl val="0"/>
      </c:catAx>
      <c:valAx>
        <c:axId val="460674793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617533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200"/>
              <a:t>X9手指拖动页面流畅度（单位%）</a:t>
            </a:r>
            <a:endParaRPr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'[Q3流畅度-重新测试-5.0.xlsx]X9_Andr7--慢速滑动帧率'!$O$74</c:f>
              <c:strCache>
                <c:ptCount val="1"/>
                <c:pt idx="0">
                  <c:v>vivo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'[Q3流畅度-重新测试-5.0.xlsx]X9_Andr7--慢速滑动帧率'!$N$75:$N$80</c:f>
              <c:strCache>
                <c:ptCount val="6"/>
                <c:pt idx="0">
                  <c:v>新浪首页</c:v>
                </c:pt>
                <c:pt idx="1">
                  <c:v>腾讯首页</c:v>
                </c:pt>
                <c:pt idx="2">
                  <c:v>搜狗图片</c:v>
                </c:pt>
                <c:pt idx="3">
                  <c:v>京东首页</c:v>
                </c:pt>
                <c:pt idx="4">
                  <c:v>中关村在线</c:v>
                </c:pt>
                <c:pt idx="5">
                  <c:v>京东PC版</c:v>
                </c:pt>
              </c:strCache>
            </c:strRef>
          </c:cat>
          <c:val>
            <c:numRef>
              <c:f>'[Q3流畅度-重新测试-5.0.xlsx]X9_Andr7--慢速滑动帧率'!$O$75:$O$80</c:f>
              <c:numCache>
                <c:formatCode>General</c:formatCode>
                <c:ptCount val="6"/>
                <c:pt idx="0">
                  <c:v>0.99</c:v>
                </c:pt>
                <c:pt idx="1">
                  <c:v>0.97</c:v>
                </c:pt>
                <c:pt idx="2">
                  <c:v>0.99</c:v>
                </c:pt>
                <c:pt idx="3">
                  <c:v>0.99</c:v>
                </c:pt>
                <c:pt idx="4">
                  <c:v>0.99</c:v>
                </c:pt>
                <c:pt idx="5">
                  <c:v>0.97</c:v>
                </c:pt>
              </c:numCache>
            </c:numRef>
          </c:val>
        </c:ser>
        <c:ser>
          <c:idx val="1"/>
          <c:order val="1"/>
          <c:tx>
            <c:strRef>
              <c:f>'[Q3流畅度-重新测试-5.0.xlsx]X9_Andr7--慢速滑动帧率'!$P$74</c:f>
              <c:strCache>
                <c:ptCount val="1"/>
                <c:pt idx="0">
                  <c:v>UC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'[Q3流畅度-重新测试-5.0.xlsx]X9_Andr7--慢速滑动帧率'!$N$75:$N$80</c:f>
              <c:strCache>
                <c:ptCount val="6"/>
                <c:pt idx="0">
                  <c:v>新浪首页</c:v>
                </c:pt>
                <c:pt idx="1">
                  <c:v>腾讯首页</c:v>
                </c:pt>
                <c:pt idx="2">
                  <c:v>搜狗图片</c:v>
                </c:pt>
                <c:pt idx="3">
                  <c:v>京东首页</c:v>
                </c:pt>
                <c:pt idx="4">
                  <c:v>中关村在线</c:v>
                </c:pt>
                <c:pt idx="5">
                  <c:v>京东PC版</c:v>
                </c:pt>
              </c:strCache>
            </c:strRef>
          </c:cat>
          <c:val>
            <c:numRef>
              <c:f>'[Q3流畅度-重新测试-5.0.xlsx]X9_Andr7--慢速滑动帧率'!$P$75:$P$80</c:f>
              <c:numCache>
                <c:formatCode>General</c:formatCode>
                <c:ptCount val="6"/>
                <c:pt idx="0">
                  <c:v>0.99</c:v>
                </c:pt>
                <c:pt idx="1" c:formatCode="0.00_);[Red]\(0.00\)">
                  <c:v>0.25</c:v>
                </c:pt>
                <c:pt idx="2">
                  <c:v>0.99</c:v>
                </c:pt>
                <c:pt idx="3">
                  <c:v>0.65</c:v>
                </c:pt>
                <c:pt idx="4">
                  <c:v>0.94</c:v>
                </c:pt>
                <c:pt idx="5" c:formatCode="0.00_);[Red]\(0.00\)">
                  <c:v>0.01</c:v>
                </c:pt>
              </c:numCache>
            </c:numRef>
          </c:val>
        </c:ser>
        <c:ser>
          <c:idx val="2"/>
          <c:order val="2"/>
          <c:tx>
            <c:strRef>
              <c:f>'[Q3流畅度-重新测试-5.0.xlsx]X9_Andr7--慢速滑动帧率'!$Q$74</c:f>
              <c:strCache>
                <c:ptCount val="1"/>
                <c:pt idx="0">
                  <c:v>QQ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'[Q3流畅度-重新测试-5.0.xlsx]X9_Andr7--慢速滑动帧率'!$N$75:$N$80</c:f>
              <c:strCache>
                <c:ptCount val="6"/>
                <c:pt idx="0">
                  <c:v>新浪首页</c:v>
                </c:pt>
                <c:pt idx="1">
                  <c:v>腾讯首页</c:v>
                </c:pt>
                <c:pt idx="2">
                  <c:v>搜狗图片</c:v>
                </c:pt>
                <c:pt idx="3">
                  <c:v>京东首页</c:v>
                </c:pt>
                <c:pt idx="4">
                  <c:v>中关村在线</c:v>
                </c:pt>
                <c:pt idx="5">
                  <c:v>京东PC版</c:v>
                </c:pt>
              </c:strCache>
            </c:strRef>
          </c:cat>
          <c:val>
            <c:numRef>
              <c:f>'[Q3流畅度-重新测试-5.0.xlsx]X9_Andr7--慢速滑动帧率'!$Q$75:$Q$80</c:f>
              <c:numCache>
                <c:formatCode>General</c:formatCode>
                <c:ptCount val="6"/>
                <c:pt idx="0">
                  <c:v>0.99</c:v>
                </c:pt>
                <c:pt idx="1">
                  <c:v>0.06</c:v>
                </c:pt>
                <c:pt idx="2">
                  <c:v>0.98</c:v>
                </c:pt>
                <c:pt idx="3">
                  <c:v>0.68</c:v>
                </c:pt>
                <c:pt idx="4">
                  <c:v>0.97</c:v>
                </c:pt>
                <c:pt idx="5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21150447"/>
        <c:axId val="674555018"/>
      </c:barChart>
      <c:catAx>
        <c:axId val="42115044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74555018"/>
        <c:crosses val="autoZero"/>
        <c:auto val="1"/>
        <c:lblAlgn val="ctr"/>
        <c:lblOffset val="100"/>
        <c:noMultiLvlLbl val="0"/>
      </c:catAx>
      <c:valAx>
        <c:axId val="67455501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211504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200"/>
              <a:t>NEX 3手指拖动页面流畅度（单位%）</a:t>
            </a:r>
            <a:endParaRPr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'[Q3流畅度-重新测试-5.0.xlsx]NEX3--慢速滑动帧率'!$N$71</c:f>
              <c:strCache>
                <c:ptCount val="1"/>
                <c:pt idx="0">
                  <c:v>vivo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'[Q3流畅度-重新测试-5.0.xlsx]NEX3--慢速滑动帧率'!$M$72:$M$77</c:f>
              <c:strCache>
                <c:ptCount val="6"/>
                <c:pt idx="0">
                  <c:v>新浪首页</c:v>
                </c:pt>
                <c:pt idx="1">
                  <c:v>腾讯首页</c:v>
                </c:pt>
                <c:pt idx="2">
                  <c:v>搜狗图片</c:v>
                </c:pt>
                <c:pt idx="3">
                  <c:v>京东首页</c:v>
                </c:pt>
                <c:pt idx="4">
                  <c:v>中关村在线</c:v>
                </c:pt>
                <c:pt idx="5">
                  <c:v>京东PC版</c:v>
                </c:pt>
              </c:strCache>
            </c:strRef>
          </c:cat>
          <c:val>
            <c:numRef>
              <c:f>'[Q3流畅度-重新测试-5.0.xlsx]NEX3--慢速滑动帧率'!$N$72:$N$77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0.99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</c:ser>
        <c:ser>
          <c:idx val="1"/>
          <c:order val="1"/>
          <c:tx>
            <c:strRef>
              <c:f>'[Q3流畅度-重新测试-5.0.xlsx]NEX3--慢速滑动帧率'!$O$71</c:f>
              <c:strCache>
                <c:ptCount val="1"/>
                <c:pt idx="0">
                  <c:v>UC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'[Q3流畅度-重新测试-5.0.xlsx]NEX3--慢速滑动帧率'!$M$72:$M$77</c:f>
              <c:strCache>
                <c:ptCount val="6"/>
                <c:pt idx="0">
                  <c:v>新浪首页</c:v>
                </c:pt>
                <c:pt idx="1">
                  <c:v>腾讯首页</c:v>
                </c:pt>
                <c:pt idx="2">
                  <c:v>搜狗图片</c:v>
                </c:pt>
                <c:pt idx="3">
                  <c:v>京东首页</c:v>
                </c:pt>
                <c:pt idx="4">
                  <c:v>中关村在线</c:v>
                </c:pt>
                <c:pt idx="5">
                  <c:v>京东PC版</c:v>
                </c:pt>
              </c:strCache>
            </c:strRef>
          </c:cat>
          <c:val>
            <c:numRef>
              <c:f>'[Q3流畅度-重新测试-5.0.xlsx]NEX3--慢速滑动帧率'!$O$72:$O$77</c:f>
              <c:numCache>
                <c:formatCode>General</c:formatCode>
                <c:ptCount val="6"/>
                <c:pt idx="0">
                  <c:v>1</c:v>
                </c:pt>
                <c:pt idx="1" c:formatCode="0.00_);[Red]\(0.00\)">
                  <c:v>0.61</c:v>
                </c:pt>
                <c:pt idx="2">
                  <c:v>1</c:v>
                </c:pt>
                <c:pt idx="3">
                  <c:v>0.99</c:v>
                </c:pt>
                <c:pt idx="4">
                  <c:v>1</c:v>
                </c:pt>
                <c:pt idx="5" c:formatCode="0.00_);[Red]\(0.00\)">
                  <c:v>0.41</c:v>
                </c:pt>
              </c:numCache>
            </c:numRef>
          </c:val>
        </c:ser>
        <c:ser>
          <c:idx val="2"/>
          <c:order val="2"/>
          <c:tx>
            <c:strRef>
              <c:f>'[Q3流畅度-重新测试-5.0.xlsx]NEX3--慢速滑动帧率'!$P$71</c:f>
              <c:strCache>
                <c:ptCount val="1"/>
                <c:pt idx="0">
                  <c:v>QQ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'[Q3流畅度-重新测试-5.0.xlsx]NEX3--慢速滑动帧率'!$M$72:$M$77</c:f>
              <c:strCache>
                <c:ptCount val="6"/>
                <c:pt idx="0">
                  <c:v>新浪首页</c:v>
                </c:pt>
                <c:pt idx="1">
                  <c:v>腾讯首页</c:v>
                </c:pt>
                <c:pt idx="2">
                  <c:v>搜狗图片</c:v>
                </c:pt>
                <c:pt idx="3">
                  <c:v>京东首页</c:v>
                </c:pt>
                <c:pt idx="4">
                  <c:v>中关村在线</c:v>
                </c:pt>
                <c:pt idx="5">
                  <c:v>京东PC版</c:v>
                </c:pt>
              </c:strCache>
            </c:strRef>
          </c:cat>
          <c:val>
            <c:numRef>
              <c:f>'[Q3流畅度-重新测试-5.0.xlsx]NEX3--慢速滑动帧率'!$P$72:$P$77</c:f>
              <c:numCache>
                <c:formatCode>General</c:formatCode>
                <c:ptCount val="6"/>
                <c:pt idx="0">
                  <c:v>1</c:v>
                </c:pt>
                <c:pt idx="1">
                  <c:v>0.57</c:v>
                </c:pt>
                <c:pt idx="2">
                  <c:v>1</c:v>
                </c:pt>
                <c:pt idx="3">
                  <c:v>0.99</c:v>
                </c:pt>
                <c:pt idx="4">
                  <c:v>1</c:v>
                </c:pt>
                <c:pt idx="5">
                  <c:v>0.13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55587246"/>
        <c:axId val="855013396"/>
      </c:barChart>
      <c:catAx>
        <c:axId val="35558724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55013396"/>
        <c:crosses val="autoZero"/>
        <c:auto val="1"/>
        <c:lblAlgn val="ctr"/>
        <c:lblOffset val="100"/>
        <c:noMultiLvlLbl val="0"/>
      </c:catAx>
      <c:valAx>
        <c:axId val="8550133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5558724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CSS渲染性能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[Q3流畅度及跑分.xlsx]高端机跑分!$C$20</c:f>
              <c:strCache>
                <c:ptCount val="1"/>
                <c:pt idx="0">
                  <c:v>vivo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[Q3流畅度及跑分.xlsx]高端机跑分!$D$19:$F$19</c:f>
              <c:strCache>
                <c:ptCount val="3"/>
                <c:pt idx="0">
                  <c:v>border radius</c:v>
                </c:pt>
                <c:pt idx="1">
                  <c:v>transformed elements</c:v>
                </c:pt>
                <c:pt idx="2">
                  <c:v>blur filter, opacity</c:v>
                </c:pt>
              </c:strCache>
            </c:strRef>
          </c:cat>
          <c:val>
            <c:numRef>
              <c:f>[Q3流畅度及跑分.xlsx]高端机跑分!$D$20:$F$20</c:f>
              <c:numCache>
                <c:formatCode>General</c:formatCode>
                <c:ptCount val="3"/>
                <c:pt idx="0">
                  <c:v>253.13</c:v>
                </c:pt>
                <c:pt idx="1">
                  <c:v>325.11</c:v>
                </c:pt>
                <c:pt idx="2">
                  <c:v>65.29</c:v>
                </c:pt>
              </c:numCache>
            </c:numRef>
          </c:val>
        </c:ser>
        <c:ser>
          <c:idx val="1"/>
          <c:order val="1"/>
          <c:tx>
            <c:strRef>
              <c:f>[Q3流畅度及跑分.xlsx]高端机跑分!$C$21</c:f>
              <c:strCache>
                <c:ptCount val="1"/>
                <c:pt idx="0">
                  <c:v>UC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[Q3流畅度及跑分.xlsx]高端机跑分!$D$19:$F$19</c:f>
              <c:strCache>
                <c:ptCount val="3"/>
                <c:pt idx="0">
                  <c:v>border radius</c:v>
                </c:pt>
                <c:pt idx="1">
                  <c:v>transformed elements</c:v>
                </c:pt>
                <c:pt idx="2">
                  <c:v>blur filter, opacity</c:v>
                </c:pt>
              </c:strCache>
            </c:strRef>
          </c:cat>
          <c:val>
            <c:numRef>
              <c:f>[Q3流畅度及跑分.xlsx]高端机跑分!$D$21:$F$21</c:f>
              <c:numCache>
                <c:formatCode>General</c:formatCode>
                <c:ptCount val="3"/>
                <c:pt idx="0">
                  <c:v>236.68</c:v>
                </c:pt>
                <c:pt idx="1">
                  <c:v>311.1</c:v>
                </c:pt>
                <c:pt idx="2">
                  <c:v>49.1</c:v>
                </c:pt>
              </c:numCache>
            </c:numRef>
          </c:val>
        </c:ser>
        <c:ser>
          <c:idx val="2"/>
          <c:order val="2"/>
          <c:tx>
            <c:strRef>
              <c:f>[Q3流畅度及跑分.xlsx]高端机跑分!$C$22</c:f>
              <c:strCache>
                <c:ptCount val="1"/>
                <c:pt idx="0">
                  <c:v>QQ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[Q3流畅度及跑分.xlsx]高端机跑分!$D$19:$F$19</c:f>
              <c:strCache>
                <c:ptCount val="3"/>
                <c:pt idx="0">
                  <c:v>border radius</c:v>
                </c:pt>
                <c:pt idx="1">
                  <c:v>transformed elements</c:v>
                </c:pt>
                <c:pt idx="2">
                  <c:v>blur filter, opacity</c:v>
                </c:pt>
              </c:strCache>
            </c:strRef>
          </c:cat>
          <c:val>
            <c:numRef>
              <c:f>[Q3流畅度及跑分.xlsx]高端机跑分!$D$22:$F$22</c:f>
              <c:numCache>
                <c:formatCode>General</c:formatCode>
                <c:ptCount val="3"/>
                <c:pt idx="0">
                  <c:v>114.03</c:v>
                </c:pt>
                <c:pt idx="1">
                  <c:v>75.38</c:v>
                </c:pt>
                <c:pt idx="2">
                  <c:v>29.27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06156356"/>
        <c:axId val="68153469"/>
      </c:barChart>
      <c:catAx>
        <c:axId val="90615635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8153469"/>
        <c:crosses val="autoZero"/>
        <c:auto val="1"/>
        <c:lblAlgn val="ctr"/>
        <c:lblOffset val="100"/>
        <c:noMultiLvlLbl val="0"/>
      </c:catAx>
      <c:valAx>
        <c:axId val="6815346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061563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Canvas渲染性能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[Q3流畅度及跑分.xlsx]高端机跑分!$C$26</c:f>
              <c:strCache>
                <c:ptCount val="1"/>
                <c:pt idx="0">
                  <c:v>vivo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[Q3流畅度及跑分.xlsx]高端机跑分!$D$25:$F$25</c:f>
              <c:strCache>
                <c:ptCount val="3"/>
                <c:pt idx="0">
                  <c:v>path fills and arcs</c:v>
                </c:pt>
                <c:pt idx="1">
                  <c:v>line, quadratic and Bezier</c:v>
                </c:pt>
                <c:pt idx="2">
                  <c:v>line segments</c:v>
                </c:pt>
              </c:strCache>
            </c:strRef>
          </c:cat>
          <c:val>
            <c:numRef>
              <c:f>[Q3流畅度及跑分.xlsx]高端机跑分!$D$26:$F$26</c:f>
              <c:numCache>
                <c:formatCode>General</c:formatCode>
                <c:ptCount val="3"/>
                <c:pt idx="0">
                  <c:v>372.47</c:v>
                </c:pt>
                <c:pt idx="1">
                  <c:v>1043.7</c:v>
                </c:pt>
                <c:pt idx="2">
                  <c:v>2672.25</c:v>
                </c:pt>
              </c:numCache>
            </c:numRef>
          </c:val>
        </c:ser>
        <c:ser>
          <c:idx val="1"/>
          <c:order val="1"/>
          <c:tx>
            <c:strRef>
              <c:f>[Q3流畅度及跑分.xlsx]高端机跑分!$C$27</c:f>
              <c:strCache>
                <c:ptCount val="1"/>
                <c:pt idx="0">
                  <c:v>UC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[Q3流畅度及跑分.xlsx]高端机跑分!$D$25:$F$25</c:f>
              <c:strCache>
                <c:ptCount val="3"/>
                <c:pt idx="0">
                  <c:v>path fills and arcs</c:v>
                </c:pt>
                <c:pt idx="1">
                  <c:v>line, quadratic and Bezier</c:v>
                </c:pt>
                <c:pt idx="2">
                  <c:v>line segments</c:v>
                </c:pt>
              </c:strCache>
            </c:strRef>
          </c:cat>
          <c:val>
            <c:numRef>
              <c:f>[Q3流畅度及跑分.xlsx]高端机跑分!$D$27:$F$27</c:f>
              <c:numCache>
                <c:formatCode>General</c:formatCode>
                <c:ptCount val="3"/>
                <c:pt idx="0">
                  <c:v>391.51</c:v>
                </c:pt>
                <c:pt idx="1">
                  <c:v>1274.17</c:v>
                </c:pt>
                <c:pt idx="2">
                  <c:v>1846.68</c:v>
                </c:pt>
              </c:numCache>
            </c:numRef>
          </c:val>
        </c:ser>
        <c:ser>
          <c:idx val="2"/>
          <c:order val="2"/>
          <c:tx>
            <c:strRef>
              <c:f>[Q3流畅度及跑分.xlsx]高端机跑分!$C$28</c:f>
              <c:strCache>
                <c:ptCount val="1"/>
                <c:pt idx="0">
                  <c:v>QQ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[Q3流畅度及跑分.xlsx]高端机跑分!$D$25:$F$25</c:f>
              <c:strCache>
                <c:ptCount val="3"/>
                <c:pt idx="0">
                  <c:v>path fills and arcs</c:v>
                </c:pt>
                <c:pt idx="1">
                  <c:v>line, quadratic and Bezier</c:v>
                </c:pt>
                <c:pt idx="2">
                  <c:v>line segments</c:v>
                </c:pt>
              </c:strCache>
            </c:strRef>
          </c:cat>
          <c:val>
            <c:numRef>
              <c:f>[Q3流畅度及跑分.xlsx]高端机跑分!$D$28:$F$28</c:f>
              <c:numCache>
                <c:formatCode>General</c:formatCode>
                <c:ptCount val="3"/>
                <c:pt idx="0">
                  <c:v>220.5</c:v>
                </c:pt>
                <c:pt idx="1">
                  <c:v>603.09</c:v>
                </c:pt>
                <c:pt idx="2">
                  <c:v>868.21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30283668"/>
        <c:axId val="723080644"/>
      </c:barChart>
      <c:catAx>
        <c:axId val="83028366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23080644"/>
        <c:crosses val="autoZero"/>
        <c:auto val="1"/>
        <c:lblAlgn val="ctr"/>
        <c:lblOffset val="100"/>
        <c:noMultiLvlLbl val="0"/>
      </c:catAx>
      <c:valAx>
        <c:axId val="7230806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302836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Image、Text、SVG渲染性能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[Q3流畅度及跑分.xlsx]高端机跑分!$C$32</c:f>
              <c:strCache>
                <c:ptCount val="1"/>
                <c:pt idx="0">
                  <c:v>vivo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[Q3流畅度及跑分.xlsx]高端机跑分!$D$31:$F$31</c:f>
              <c:strCache>
                <c:ptCount val="3"/>
                <c:pt idx="0">
                  <c:v>getImageData/putImageData</c:v>
                </c:pt>
                <c:pt idx="1">
                  <c:v>HTML text rendering</c:v>
                </c:pt>
                <c:pt idx="2">
                  <c:v>SVG clip paths</c:v>
                </c:pt>
              </c:strCache>
            </c:strRef>
          </c:cat>
          <c:val>
            <c:numRef>
              <c:f>[Q3流畅度及跑分.xlsx]高端机跑分!$D$32:$F$32</c:f>
              <c:numCache>
                <c:formatCode>General</c:formatCode>
                <c:ptCount val="3"/>
                <c:pt idx="0">
                  <c:v>72.43</c:v>
                </c:pt>
                <c:pt idx="1">
                  <c:v>43.54</c:v>
                </c:pt>
                <c:pt idx="2">
                  <c:v>224.67</c:v>
                </c:pt>
              </c:numCache>
            </c:numRef>
          </c:val>
        </c:ser>
        <c:ser>
          <c:idx val="1"/>
          <c:order val="1"/>
          <c:tx>
            <c:strRef>
              <c:f>[Q3流畅度及跑分.xlsx]高端机跑分!$C$33</c:f>
              <c:strCache>
                <c:ptCount val="1"/>
                <c:pt idx="0">
                  <c:v>UC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[Q3流畅度及跑分.xlsx]高端机跑分!$D$31:$F$31</c:f>
              <c:strCache>
                <c:ptCount val="3"/>
                <c:pt idx="0">
                  <c:v>getImageData/putImageData</c:v>
                </c:pt>
                <c:pt idx="1">
                  <c:v>HTML text rendering</c:v>
                </c:pt>
                <c:pt idx="2">
                  <c:v>SVG clip paths</c:v>
                </c:pt>
              </c:strCache>
            </c:strRef>
          </c:cat>
          <c:val>
            <c:numRef>
              <c:f>[Q3流畅度及跑分.xlsx]高端机跑分!$D$33:$F$33</c:f>
              <c:numCache>
                <c:formatCode>General</c:formatCode>
                <c:ptCount val="3"/>
                <c:pt idx="0">
                  <c:v>85.62</c:v>
                </c:pt>
                <c:pt idx="1">
                  <c:v>37.57</c:v>
                </c:pt>
                <c:pt idx="2">
                  <c:v>170.75</c:v>
                </c:pt>
              </c:numCache>
            </c:numRef>
          </c:val>
        </c:ser>
        <c:ser>
          <c:idx val="2"/>
          <c:order val="2"/>
          <c:tx>
            <c:strRef>
              <c:f>[Q3流畅度及跑分.xlsx]高端机跑分!$C$34</c:f>
              <c:strCache>
                <c:ptCount val="1"/>
                <c:pt idx="0">
                  <c:v>QQ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[Q3流畅度及跑分.xlsx]高端机跑分!$D$31:$F$31</c:f>
              <c:strCache>
                <c:ptCount val="3"/>
                <c:pt idx="0">
                  <c:v>getImageData/putImageData</c:v>
                </c:pt>
                <c:pt idx="1">
                  <c:v>HTML text rendering</c:v>
                </c:pt>
                <c:pt idx="2">
                  <c:v>SVG clip paths</c:v>
                </c:pt>
              </c:strCache>
            </c:strRef>
          </c:cat>
          <c:val>
            <c:numRef>
              <c:f>[Q3流畅度及跑分.xlsx]高端机跑分!$D$34:$F$34</c:f>
              <c:numCache>
                <c:formatCode>General</c:formatCode>
                <c:ptCount val="3"/>
                <c:pt idx="0">
                  <c:v>26.67</c:v>
                </c:pt>
                <c:pt idx="1">
                  <c:v>19.81</c:v>
                </c:pt>
                <c:pt idx="2">
                  <c:v>53.92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86582856"/>
        <c:axId val="861609709"/>
      </c:barChart>
      <c:catAx>
        <c:axId val="58658285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61609709"/>
        <c:crosses val="autoZero"/>
        <c:auto val="1"/>
        <c:lblAlgn val="ctr"/>
        <c:lblOffset val="100"/>
        <c:noMultiLvlLbl val="0"/>
      </c:catAx>
      <c:valAx>
        <c:axId val="86160970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86582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交互响应性能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delete val="1"/>
          </c:dLbls>
          <c:cat>
            <c:strRef>
              <c:f>[Q3流畅度及跑分.xlsx]高端机跑分!$C$38:$C$40</c:f>
              <c:strCache>
                <c:ptCount val="3"/>
                <c:pt idx="0">
                  <c:v>vivo</c:v>
                </c:pt>
                <c:pt idx="1">
                  <c:v>UC</c:v>
                </c:pt>
                <c:pt idx="2">
                  <c:v>QQ</c:v>
                </c:pt>
              </c:strCache>
            </c:strRef>
          </c:cat>
          <c:val>
            <c:numRef>
              <c:f>[Q3流畅度及跑分.xlsx]高端机跑分!$D$38:$D$40</c:f>
              <c:numCache>
                <c:formatCode>General</c:formatCode>
                <c:ptCount val="3"/>
                <c:pt idx="0">
                  <c:v>83.6</c:v>
                </c:pt>
                <c:pt idx="1">
                  <c:v>36.23</c:v>
                </c:pt>
                <c:pt idx="2">
                  <c:v>47.4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76661997"/>
        <c:axId val="119975584"/>
      </c:barChart>
      <c:catAx>
        <c:axId val="87666199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9975584"/>
        <c:crosses val="autoZero"/>
        <c:auto val="1"/>
        <c:lblAlgn val="ctr"/>
        <c:lblOffset val="100"/>
        <c:noMultiLvlLbl val="0"/>
      </c:catAx>
      <c:valAx>
        <c:axId val="119975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7666199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'[浏览器内核(Q3)整体性能竞品对比报告.xlsx]内核跑分'!$B$20</c:f>
              <c:strCache>
                <c:ptCount val="1"/>
                <c:pt idx="0">
                  <c:v>Html5支持度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'[浏览器内核(Q3)整体性能竞品对比报告.xlsx]内核跑分'!$C$19:$E$19</c:f>
              <c:strCache>
                <c:ptCount val="3"/>
                <c:pt idx="0">
                  <c:v>vivo</c:v>
                </c:pt>
                <c:pt idx="1">
                  <c:v>UC</c:v>
                </c:pt>
                <c:pt idx="2">
                  <c:v>QQ</c:v>
                </c:pt>
              </c:strCache>
            </c:strRef>
          </c:cat>
          <c:val>
            <c:numRef>
              <c:f>'[浏览器内核(Q3)整体性能竞品对比报告.xlsx]内核跑分'!$C$20:$E$20</c:f>
              <c:numCache>
                <c:formatCode>General</c:formatCode>
                <c:ptCount val="3"/>
                <c:pt idx="0">
                  <c:v>508</c:v>
                </c:pt>
                <c:pt idx="1">
                  <c:v>478</c:v>
                </c:pt>
                <c:pt idx="2">
                  <c:v>496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75269744"/>
        <c:axId val="375270136"/>
      </c:barChart>
      <c:catAx>
        <c:axId val="37526974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5270136"/>
        <c:crosses val="autoZero"/>
        <c:auto val="1"/>
        <c:lblAlgn val="ctr"/>
        <c:lblOffset val="100"/>
        <c:noMultiLvlLbl val="0"/>
      </c:catAx>
      <c:valAx>
        <c:axId val="375270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5269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[Q3流畅度及跑分.xlsx]高端机跑分!$C$21</c:f>
              <c:strCache>
                <c:ptCount val="1"/>
                <c:pt idx="0">
                  <c:v>ARES-6 JS性能测试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[Q3流畅度及跑分.xlsx]高端机跑分!$D$20:$F$20</c:f>
              <c:strCache>
                <c:ptCount val="3"/>
                <c:pt idx="0">
                  <c:v>vivo</c:v>
                </c:pt>
                <c:pt idx="1">
                  <c:v>UC</c:v>
                </c:pt>
                <c:pt idx="2">
                  <c:v>QQ</c:v>
                </c:pt>
              </c:strCache>
            </c:strRef>
          </c:cat>
          <c:val>
            <c:numRef>
              <c:f>[Q3流畅度及跑分.xlsx]高端机跑分!$D$21:$F$21</c:f>
              <c:numCache>
                <c:formatCode>General</c:formatCode>
                <c:ptCount val="3"/>
                <c:pt idx="0">
                  <c:v>68.3</c:v>
                </c:pt>
                <c:pt idx="1">
                  <c:v>63.72</c:v>
                </c:pt>
                <c:pt idx="2">
                  <c:v>139.32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75270920"/>
        <c:axId val="375271312"/>
      </c:barChart>
      <c:catAx>
        <c:axId val="3752709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5271312"/>
        <c:crosses val="autoZero"/>
        <c:auto val="1"/>
        <c:lblAlgn val="ctr"/>
        <c:lblOffset val="100"/>
        <c:noMultiLvlLbl val="0"/>
      </c:catAx>
      <c:valAx>
        <c:axId val="375271312"/>
        <c:scaling>
          <c:orientation val="minMax"/>
          <c:max val="1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5270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代理（WIFI）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'D:\我的文档\11056425\Desktop\[VIVO开加速wifi-12.05.xls]对比'!$B$1</c:f>
              <c:strCache>
                <c:ptCount val="1"/>
                <c:pt idx="0">
                  <c:v>vivo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'D:\我的文档\11056425\Desktop\[VIVO开加速wifi-12.05.xls]对比'!$A$2:$A$26</c:f>
              <c:strCache>
                <c:ptCount val="25"/>
                <c:pt idx="0">
                  <c:v>m.iqiyi.com</c:v>
                </c:pt>
                <c:pt idx="1">
                  <c:v>m.zwdu.com</c:v>
                </c:pt>
                <c:pt idx="2">
                  <c:v>m.120ask.com</c:v>
                </c:pt>
                <c:pt idx="3">
                  <c:v>www.zhihu.com</c:v>
                </c:pt>
                <c:pt idx="4">
                  <c:v>m.autohome.com.cn</c:v>
                </c:pt>
                <c:pt idx="5">
                  <c:v>vivo.yidianzixun.com</c:v>
                </c:pt>
                <c:pt idx="6">
                  <c:v>topic.vivo.com.cn</c:v>
                </c:pt>
                <c:pt idx="7">
                  <c:v>m.douban.com</c:v>
                </c:pt>
                <c:pt idx="8">
                  <c:v>h5.m.taobao.com</c:v>
                </c:pt>
                <c:pt idx="9">
                  <c:v>wap.xbiquge6.com</c:v>
                </c:pt>
                <c:pt idx="10">
                  <c:v>open.toutiao.com</c:v>
                </c:pt>
                <c:pt idx="11">
                  <c:v>jx.tmall.com</c:v>
                </c:pt>
                <c:pt idx="12">
                  <c:v>i.ifeng.com</c:v>
                </c:pt>
                <c:pt idx="13">
                  <c:v>m.v.qq.com</c:v>
                </c:pt>
                <c:pt idx="14">
                  <c:v>hiwifi.wiair.com</c:v>
                </c:pt>
                <c:pt idx="15">
                  <c:v>m.weibo.cn</c:v>
                </c:pt>
                <c:pt idx="16">
                  <c:v>mp.weixin.qq.com</c:v>
                </c:pt>
                <c:pt idx="17">
                  <c:v>a.app.qq.com</c:v>
                </c:pt>
                <c:pt idx="18">
                  <c:v>m.baidu.com</c:v>
                </c:pt>
                <c:pt idx="19">
                  <c:v>m.sohu.com</c:v>
                </c:pt>
                <c:pt idx="20">
                  <c:v>m.youlai.cn</c:v>
                </c:pt>
                <c:pt idx="21">
                  <c:v>sina.cn</c:v>
                </c:pt>
                <c:pt idx="22">
                  <c:v>xw.qq.com</c:v>
                </c:pt>
                <c:pt idx="23">
                  <c:v>wap.sogou.com</c:v>
                </c:pt>
                <c:pt idx="24">
                  <c:v>m.jd.com</c:v>
                </c:pt>
              </c:strCache>
            </c:strRef>
          </c:cat>
          <c:val>
            <c:numRef>
              <c:f>'D:\我的文档\11056425\Desktop\[VIVO开加速wifi-12.05.xls]对比'!$B$2:$B$26</c:f>
              <c:numCache>
                <c:formatCode>General</c:formatCode>
                <c:ptCount val="25"/>
                <c:pt idx="0">
                  <c:v>0.8585186</c:v>
                </c:pt>
                <c:pt idx="1">
                  <c:v>1.99047428571429</c:v>
                </c:pt>
                <c:pt idx="2">
                  <c:v>1.33055625</c:v>
                </c:pt>
                <c:pt idx="3">
                  <c:v>0.871604777777778</c:v>
                </c:pt>
                <c:pt idx="4">
                  <c:v>0.757575909090909</c:v>
                </c:pt>
                <c:pt idx="5">
                  <c:v>0.841413636363636</c:v>
                </c:pt>
                <c:pt idx="6">
                  <c:v>1.193054875</c:v>
                </c:pt>
                <c:pt idx="7">
                  <c:v>0.4703704</c:v>
                </c:pt>
                <c:pt idx="8">
                  <c:v>1.250925</c:v>
                </c:pt>
                <c:pt idx="9">
                  <c:v>1.93148333333333</c:v>
                </c:pt>
                <c:pt idx="10">
                  <c:v>0.6074074</c:v>
                </c:pt>
                <c:pt idx="11">
                  <c:v>2.21880230769231</c:v>
                </c:pt>
                <c:pt idx="12">
                  <c:v>0.783332857142857</c:v>
                </c:pt>
                <c:pt idx="13">
                  <c:v>0.995370833333333</c:v>
                </c:pt>
                <c:pt idx="14">
                  <c:v>0.273015928571429</c:v>
                </c:pt>
                <c:pt idx="15">
                  <c:v>1.235555</c:v>
                </c:pt>
                <c:pt idx="16">
                  <c:v>1.38571428571429</c:v>
                </c:pt>
                <c:pt idx="17">
                  <c:v>1.14920571428571</c:v>
                </c:pt>
                <c:pt idx="18">
                  <c:v>0.446153923076923</c:v>
                </c:pt>
                <c:pt idx="19">
                  <c:v>0.809629466666667</c:v>
                </c:pt>
                <c:pt idx="20">
                  <c:v>0.854815066666667</c:v>
                </c:pt>
                <c:pt idx="21">
                  <c:v>0.558974307692308</c:v>
                </c:pt>
                <c:pt idx="22">
                  <c:v>1.214529</c:v>
                </c:pt>
                <c:pt idx="23">
                  <c:v>1.029915</c:v>
                </c:pt>
                <c:pt idx="24">
                  <c:v>0.837607076923077</c:v>
                </c:pt>
              </c:numCache>
            </c:numRef>
          </c:val>
        </c:ser>
        <c:ser>
          <c:idx val="1"/>
          <c:order val="1"/>
          <c:tx>
            <c:strRef>
              <c:f>'D:\我的文档\11056425\Desktop\[VIVO开加速wifi-12.05.xls]对比'!$C$1</c:f>
              <c:strCache>
                <c:ptCount val="1"/>
                <c:pt idx="0">
                  <c:v>uc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'D:\我的文档\11056425\Desktop\[VIVO开加速wifi-12.05.xls]对比'!$A$2:$A$26</c:f>
              <c:strCache>
                <c:ptCount val="25"/>
                <c:pt idx="0">
                  <c:v>m.iqiyi.com</c:v>
                </c:pt>
                <c:pt idx="1">
                  <c:v>m.zwdu.com</c:v>
                </c:pt>
                <c:pt idx="2">
                  <c:v>m.120ask.com</c:v>
                </c:pt>
                <c:pt idx="3">
                  <c:v>www.zhihu.com</c:v>
                </c:pt>
                <c:pt idx="4">
                  <c:v>m.autohome.com.cn</c:v>
                </c:pt>
                <c:pt idx="5">
                  <c:v>vivo.yidianzixun.com</c:v>
                </c:pt>
                <c:pt idx="6">
                  <c:v>topic.vivo.com.cn</c:v>
                </c:pt>
                <c:pt idx="7">
                  <c:v>m.douban.com</c:v>
                </c:pt>
                <c:pt idx="8">
                  <c:v>h5.m.taobao.com</c:v>
                </c:pt>
                <c:pt idx="9">
                  <c:v>wap.xbiquge6.com</c:v>
                </c:pt>
                <c:pt idx="10">
                  <c:v>open.toutiao.com</c:v>
                </c:pt>
                <c:pt idx="11">
                  <c:v>jx.tmall.com</c:v>
                </c:pt>
                <c:pt idx="12">
                  <c:v>i.ifeng.com</c:v>
                </c:pt>
                <c:pt idx="13">
                  <c:v>m.v.qq.com</c:v>
                </c:pt>
                <c:pt idx="14">
                  <c:v>hiwifi.wiair.com</c:v>
                </c:pt>
                <c:pt idx="15">
                  <c:v>m.weibo.cn</c:v>
                </c:pt>
                <c:pt idx="16">
                  <c:v>mp.weixin.qq.com</c:v>
                </c:pt>
                <c:pt idx="17">
                  <c:v>a.app.qq.com</c:v>
                </c:pt>
                <c:pt idx="18">
                  <c:v>m.baidu.com</c:v>
                </c:pt>
                <c:pt idx="19">
                  <c:v>m.sohu.com</c:v>
                </c:pt>
                <c:pt idx="20">
                  <c:v>m.youlai.cn</c:v>
                </c:pt>
                <c:pt idx="21">
                  <c:v>sina.cn</c:v>
                </c:pt>
                <c:pt idx="22">
                  <c:v>xw.qq.com</c:v>
                </c:pt>
                <c:pt idx="23">
                  <c:v>wap.sogou.com</c:v>
                </c:pt>
                <c:pt idx="24">
                  <c:v>m.jd.com</c:v>
                </c:pt>
              </c:strCache>
            </c:strRef>
          </c:cat>
          <c:val>
            <c:numRef>
              <c:f>'D:\我的文档\11056425\Desktop\[VIVO开加速wifi-12.05.xls]对比'!$C$2:$C$26</c:f>
              <c:numCache>
                <c:formatCode>General</c:formatCode>
                <c:ptCount val="25"/>
                <c:pt idx="0">
                  <c:v>0.843210222222222</c:v>
                </c:pt>
                <c:pt idx="1">
                  <c:v>1.43333222222222</c:v>
                </c:pt>
                <c:pt idx="2">
                  <c:v>2.00833</c:v>
                </c:pt>
                <c:pt idx="3">
                  <c:v>1.47592666666667</c:v>
                </c:pt>
                <c:pt idx="4">
                  <c:v>1.854165</c:v>
                </c:pt>
                <c:pt idx="5">
                  <c:v>0.990475857142857</c:v>
                </c:pt>
                <c:pt idx="6">
                  <c:v>1.45972125</c:v>
                </c:pt>
                <c:pt idx="7">
                  <c:v>0.834259916666667</c:v>
                </c:pt>
                <c:pt idx="8">
                  <c:v>1.86851833333333</c:v>
                </c:pt>
                <c:pt idx="9">
                  <c:v>1.278888</c:v>
                </c:pt>
                <c:pt idx="10">
                  <c:v>0.6099999</c:v>
                </c:pt>
                <c:pt idx="11">
                  <c:v>3.15555666666667</c:v>
                </c:pt>
                <c:pt idx="12">
                  <c:v>1.30793585714286</c:v>
                </c:pt>
                <c:pt idx="13">
                  <c:v>1.22020181818182</c:v>
                </c:pt>
                <c:pt idx="14">
                  <c:v>0.615873</c:v>
                </c:pt>
                <c:pt idx="15">
                  <c:v>1.411112</c:v>
                </c:pt>
                <c:pt idx="16">
                  <c:v>1.766666</c:v>
                </c:pt>
                <c:pt idx="17">
                  <c:v>1.37460428571429</c:v>
                </c:pt>
                <c:pt idx="18">
                  <c:v>0.937036666666667</c:v>
                </c:pt>
                <c:pt idx="19">
                  <c:v>1.06190457142857</c:v>
                </c:pt>
                <c:pt idx="20">
                  <c:v>2.11428714285714</c:v>
                </c:pt>
                <c:pt idx="21">
                  <c:v>0.904762142857143</c:v>
                </c:pt>
                <c:pt idx="22">
                  <c:v>1.97460285714286</c:v>
                </c:pt>
                <c:pt idx="23">
                  <c:v>1.29722125</c:v>
                </c:pt>
                <c:pt idx="24">
                  <c:v>1.126388</c:v>
                </c:pt>
              </c:numCache>
            </c:numRef>
          </c:val>
        </c:ser>
        <c:ser>
          <c:idx val="2"/>
          <c:order val="2"/>
          <c:tx>
            <c:strRef>
              <c:f>'D:\我的文档\11056425\Desktop\[VIVO开加速wifi-12.05.xls]对比'!$D$1</c:f>
              <c:strCache>
                <c:ptCount val="1"/>
                <c:pt idx="0">
                  <c:v>qq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'D:\我的文档\11056425\Desktop\[VIVO开加速wifi-12.05.xls]对比'!$A$2:$A$26</c:f>
              <c:strCache>
                <c:ptCount val="25"/>
                <c:pt idx="0">
                  <c:v>m.iqiyi.com</c:v>
                </c:pt>
                <c:pt idx="1">
                  <c:v>m.zwdu.com</c:v>
                </c:pt>
                <c:pt idx="2">
                  <c:v>m.120ask.com</c:v>
                </c:pt>
                <c:pt idx="3">
                  <c:v>www.zhihu.com</c:v>
                </c:pt>
                <c:pt idx="4">
                  <c:v>m.autohome.com.cn</c:v>
                </c:pt>
                <c:pt idx="5">
                  <c:v>vivo.yidianzixun.com</c:v>
                </c:pt>
                <c:pt idx="6">
                  <c:v>topic.vivo.com.cn</c:v>
                </c:pt>
                <c:pt idx="7">
                  <c:v>m.douban.com</c:v>
                </c:pt>
                <c:pt idx="8">
                  <c:v>h5.m.taobao.com</c:v>
                </c:pt>
                <c:pt idx="9">
                  <c:v>wap.xbiquge6.com</c:v>
                </c:pt>
                <c:pt idx="10">
                  <c:v>open.toutiao.com</c:v>
                </c:pt>
                <c:pt idx="11">
                  <c:v>jx.tmall.com</c:v>
                </c:pt>
                <c:pt idx="12">
                  <c:v>i.ifeng.com</c:v>
                </c:pt>
                <c:pt idx="13">
                  <c:v>m.v.qq.com</c:v>
                </c:pt>
                <c:pt idx="14">
                  <c:v>hiwifi.wiair.com</c:v>
                </c:pt>
                <c:pt idx="15">
                  <c:v>m.weibo.cn</c:v>
                </c:pt>
                <c:pt idx="16">
                  <c:v>mp.weixin.qq.com</c:v>
                </c:pt>
                <c:pt idx="17">
                  <c:v>a.app.qq.com</c:v>
                </c:pt>
                <c:pt idx="18">
                  <c:v>m.baidu.com</c:v>
                </c:pt>
                <c:pt idx="19">
                  <c:v>m.sohu.com</c:v>
                </c:pt>
                <c:pt idx="20">
                  <c:v>m.youlai.cn</c:v>
                </c:pt>
                <c:pt idx="21">
                  <c:v>sina.cn</c:v>
                </c:pt>
                <c:pt idx="22">
                  <c:v>xw.qq.com</c:v>
                </c:pt>
                <c:pt idx="23">
                  <c:v>wap.sogou.com</c:v>
                </c:pt>
                <c:pt idx="24">
                  <c:v>m.jd.com</c:v>
                </c:pt>
              </c:strCache>
            </c:strRef>
          </c:cat>
          <c:val>
            <c:numRef>
              <c:f>'D:\我的文档\11056425\Desktop\[VIVO开加速wifi-12.05.xls]对比'!$D$2:$D$26</c:f>
              <c:numCache>
                <c:formatCode>General</c:formatCode>
                <c:ptCount val="25"/>
                <c:pt idx="0">
                  <c:v>0.682906</c:v>
                </c:pt>
                <c:pt idx="1">
                  <c:v>2.24814833333333</c:v>
                </c:pt>
                <c:pt idx="2">
                  <c:v>1.09999933333333</c:v>
                </c:pt>
                <c:pt idx="3">
                  <c:v>1.02963033333333</c:v>
                </c:pt>
                <c:pt idx="4">
                  <c:v>0.8788891</c:v>
                </c:pt>
                <c:pt idx="5">
                  <c:v>1.04197377777778</c:v>
                </c:pt>
                <c:pt idx="6">
                  <c:v>0.958729642857143</c:v>
                </c:pt>
                <c:pt idx="7">
                  <c:v>0.6366666</c:v>
                </c:pt>
                <c:pt idx="8">
                  <c:v>1.23589615384615</c:v>
                </c:pt>
                <c:pt idx="9">
                  <c:v>0.953087</c:v>
                </c:pt>
                <c:pt idx="10">
                  <c:v>0.448888866666667</c:v>
                </c:pt>
                <c:pt idx="11">
                  <c:v>2.17878818181818</c:v>
                </c:pt>
                <c:pt idx="12">
                  <c:v>0.7962962</c:v>
                </c:pt>
                <c:pt idx="13">
                  <c:v>1.02929254545455</c:v>
                </c:pt>
                <c:pt idx="14">
                  <c:v>0.276296333333333</c:v>
                </c:pt>
                <c:pt idx="15">
                  <c:v>1.117779</c:v>
                </c:pt>
                <c:pt idx="16">
                  <c:v>1.366666</c:v>
                </c:pt>
                <c:pt idx="17">
                  <c:v>1.12539657142857</c:v>
                </c:pt>
                <c:pt idx="18">
                  <c:v>0.8637036</c:v>
                </c:pt>
                <c:pt idx="19">
                  <c:v>0.817592333333333</c:v>
                </c:pt>
                <c:pt idx="20">
                  <c:v>0.949495727272727</c:v>
                </c:pt>
                <c:pt idx="21">
                  <c:v>0.705128307692307</c:v>
                </c:pt>
                <c:pt idx="22">
                  <c:v>1.28592533333333</c:v>
                </c:pt>
                <c:pt idx="23">
                  <c:v>1.09841307142857</c:v>
                </c:pt>
                <c:pt idx="24">
                  <c:v>1.15111066666667</c:v>
                </c:pt>
              </c:numCache>
            </c:numRef>
          </c:val>
        </c:ser>
        <c:ser>
          <c:idx val="3"/>
          <c:order val="3"/>
          <c:tx>
            <c:strRef>
              <c:f>'D:\我的文档\11056425\Desktop\[VIVO开加速wifi-12.05.xls]对比'!$E$1</c:f>
              <c:strCache>
                <c:ptCount val="1"/>
                <c:pt idx="0">
                  <c:v/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'D:\我的文档\11056425\Desktop\[VIVO开加速wifi-12.05.xls]对比'!$A$2:$A$26</c:f>
              <c:strCache>
                <c:ptCount val="25"/>
                <c:pt idx="0">
                  <c:v>m.iqiyi.com</c:v>
                </c:pt>
                <c:pt idx="1">
                  <c:v>m.zwdu.com</c:v>
                </c:pt>
                <c:pt idx="2">
                  <c:v>m.120ask.com</c:v>
                </c:pt>
                <c:pt idx="3">
                  <c:v>www.zhihu.com</c:v>
                </c:pt>
                <c:pt idx="4">
                  <c:v>m.autohome.com.cn</c:v>
                </c:pt>
                <c:pt idx="5">
                  <c:v>vivo.yidianzixun.com</c:v>
                </c:pt>
                <c:pt idx="6">
                  <c:v>topic.vivo.com.cn</c:v>
                </c:pt>
                <c:pt idx="7">
                  <c:v>m.douban.com</c:v>
                </c:pt>
                <c:pt idx="8">
                  <c:v>h5.m.taobao.com</c:v>
                </c:pt>
                <c:pt idx="9">
                  <c:v>wap.xbiquge6.com</c:v>
                </c:pt>
                <c:pt idx="10">
                  <c:v>open.toutiao.com</c:v>
                </c:pt>
                <c:pt idx="11">
                  <c:v>jx.tmall.com</c:v>
                </c:pt>
                <c:pt idx="12">
                  <c:v>i.ifeng.com</c:v>
                </c:pt>
                <c:pt idx="13">
                  <c:v>m.v.qq.com</c:v>
                </c:pt>
                <c:pt idx="14">
                  <c:v>hiwifi.wiair.com</c:v>
                </c:pt>
                <c:pt idx="15">
                  <c:v>m.weibo.cn</c:v>
                </c:pt>
                <c:pt idx="16">
                  <c:v>mp.weixin.qq.com</c:v>
                </c:pt>
                <c:pt idx="17">
                  <c:v>a.app.qq.com</c:v>
                </c:pt>
                <c:pt idx="18">
                  <c:v>m.baidu.com</c:v>
                </c:pt>
                <c:pt idx="19">
                  <c:v>m.sohu.com</c:v>
                </c:pt>
                <c:pt idx="20">
                  <c:v>m.youlai.cn</c:v>
                </c:pt>
                <c:pt idx="21">
                  <c:v>sina.cn</c:v>
                </c:pt>
                <c:pt idx="22">
                  <c:v>xw.qq.com</c:v>
                </c:pt>
                <c:pt idx="23">
                  <c:v>wap.sogou.com</c:v>
                </c:pt>
                <c:pt idx="24">
                  <c:v>m.jd.com</c:v>
                </c:pt>
              </c:strCache>
            </c:strRef>
          </c:cat>
          <c:val>
            <c:numRef>
              <c:f>'D:\我的文档\11056425\Desktop\[VIVO开加速wifi-12.05.xls]对比'!$E$2:$E$26</c:f>
              <c:numCache>
                <c:formatCode>General</c:formatCode>
                <c:ptCount val="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99981696"/>
        <c:axId val="199991680"/>
      </c:barChart>
      <c:catAx>
        <c:axId val="199981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99991680"/>
        <c:crosses val="autoZero"/>
        <c:auto val="1"/>
        <c:lblAlgn val="ctr"/>
        <c:lblOffset val="100"/>
        <c:noMultiLvlLbl val="0"/>
      </c:catAx>
      <c:valAx>
        <c:axId val="199991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99981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前台内存占用（单位</a:t>
            </a:r>
            <a:r>
              <a:rPr lang="en-US" altLang="zh-CN"/>
              <a:t>MB</a:t>
            </a:r>
            <a:r>
              <a:rPr lang="zh-CN" altLang="en-US"/>
              <a:t>）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'[浏览器内核(Q3)整体性能竞品对比报告.xlsx]UI类'!$C$1</c:f>
              <c:strCache>
                <c:ptCount val="1"/>
                <c:pt idx="0">
                  <c:v>vivo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'[浏览器内核(Q3)整体性能竞品对比报告.xlsx]UI类'!$B$3:$B$13</c:f>
              <c:strCache>
                <c:ptCount val="11"/>
                <c:pt idx="0">
                  <c:v>简单页面</c:v>
                </c:pt>
                <c:pt idx="1">
                  <c:v>图片类站点</c:v>
                </c:pt>
                <c:pt idx="2">
                  <c:v>新闻类页面</c:v>
                </c:pt>
                <c:pt idx="3">
                  <c:v>视频播放</c:v>
                </c:pt>
                <c:pt idx="4">
                  <c:v>音乐播放</c:v>
                </c:pt>
                <c:pt idx="5">
                  <c:v>多级链接</c:v>
                </c:pt>
                <c:pt idx="6">
                  <c:v>多标签页</c:v>
                </c:pt>
                <c:pt idx="7">
                  <c:v>小屏播放feeds</c:v>
                </c:pt>
                <c:pt idx="8">
                  <c:v>全屏播放feeds</c:v>
                </c:pt>
                <c:pt idx="9">
                  <c:v>小屏播放页面视频</c:v>
                </c:pt>
                <c:pt idx="10">
                  <c:v>全屏播放页面视频</c:v>
                </c:pt>
              </c:strCache>
            </c:strRef>
          </c:cat>
          <c:val>
            <c:numRef>
              <c:f>'[浏览器内核(Q3)整体性能竞品对比报告.xlsx]UI类'!$C$3:$C$13</c:f>
              <c:numCache>
                <c:formatCode>0.00</c:formatCode>
                <c:ptCount val="11"/>
                <c:pt idx="0">
                  <c:v>408.37</c:v>
                </c:pt>
                <c:pt idx="1">
                  <c:v>673.53</c:v>
                </c:pt>
                <c:pt idx="2">
                  <c:v>426.4</c:v>
                </c:pt>
                <c:pt idx="3">
                  <c:v>511.45</c:v>
                </c:pt>
                <c:pt idx="4">
                  <c:v>500.54</c:v>
                </c:pt>
                <c:pt idx="5" c:formatCode="General">
                  <c:v>743.71</c:v>
                </c:pt>
                <c:pt idx="6" c:formatCode="General">
                  <c:v>1027.33</c:v>
                </c:pt>
                <c:pt idx="7">
                  <c:v>330.04</c:v>
                </c:pt>
                <c:pt idx="8">
                  <c:v>377.88</c:v>
                </c:pt>
                <c:pt idx="9">
                  <c:v>428.84</c:v>
                </c:pt>
                <c:pt idx="10">
                  <c:v>433.52</c:v>
                </c:pt>
              </c:numCache>
            </c:numRef>
          </c:val>
        </c:ser>
        <c:ser>
          <c:idx val="1"/>
          <c:order val="1"/>
          <c:tx>
            <c:strRef>
              <c:f>'[浏览器内核(Q3)整体性能竞品对比报告.xlsx]UI类'!$D$1</c:f>
              <c:strCache>
                <c:ptCount val="1"/>
                <c:pt idx="0">
                  <c:v>UC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'[浏览器内核(Q3)整体性能竞品对比报告.xlsx]UI类'!$B$3:$B$13</c:f>
              <c:strCache>
                <c:ptCount val="11"/>
                <c:pt idx="0">
                  <c:v>简单页面</c:v>
                </c:pt>
                <c:pt idx="1">
                  <c:v>图片类站点</c:v>
                </c:pt>
                <c:pt idx="2">
                  <c:v>新闻类页面</c:v>
                </c:pt>
                <c:pt idx="3">
                  <c:v>视频播放</c:v>
                </c:pt>
                <c:pt idx="4">
                  <c:v>音乐播放</c:v>
                </c:pt>
                <c:pt idx="5">
                  <c:v>多级链接</c:v>
                </c:pt>
                <c:pt idx="6">
                  <c:v>多标签页</c:v>
                </c:pt>
                <c:pt idx="7">
                  <c:v>小屏播放feeds</c:v>
                </c:pt>
                <c:pt idx="8">
                  <c:v>全屏播放feeds</c:v>
                </c:pt>
                <c:pt idx="9">
                  <c:v>小屏播放页面视频</c:v>
                </c:pt>
                <c:pt idx="10">
                  <c:v>全屏播放页面视频</c:v>
                </c:pt>
              </c:strCache>
            </c:strRef>
          </c:cat>
          <c:val>
            <c:numRef>
              <c:f>'[浏览器内核(Q3)整体性能竞品对比报告.xlsx]UI类'!$D$3:$D$13</c:f>
              <c:numCache>
                <c:formatCode>0.00</c:formatCode>
                <c:ptCount val="11"/>
                <c:pt idx="0">
                  <c:v>668.11</c:v>
                </c:pt>
                <c:pt idx="1" c:formatCode="General">
                  <c:v>701.64</c:v>
                </c:pt>
                <c:pt idx="2">
                  <c:v>696.73</c:v>
                </c:pt>
                <c:pt idx="3">
                  <c:v>889.18</c:v>
                </c:pt>
                <c:pt idx="4">
                  <c:v>902.13</c:v>
                </c:pt>
                <c:pt idx="5" c:formatCode="General">
                  <c:v>832.23</c:v>
                </c:pt>
                <c:pt idx="6" c:formatCode="General">
                  <c:v>1080.92</c:v>
                </c:pt>
                <c:pt idx="7">
                  <c:v>643.64</c:v>
                </c:pt>
                <c:pt idx="8">
                  <c:v>670.92</c:v>
                </c:pt>
                <c:pt idx="9">
                  <c:v>837.9</c:v>
                </c:pt>
                <c:pt idx="10">
                  <c:v>832.98</c:v>
                </c:pt>
              </c:numCache>
            </c:numRef>
          </c:val>
        </c:ser>
        <c:ser>
          <c:idx val="2"/>
          <c:order val="2"/>
          <c:tx>
            <c:strRef>
              <c:f>'[浏览器内核(Q3)整体性能竞品对比报告.xlsx]UI类'!$E$1</c:f>
              <c:strCache>
                <c:ptCount val="1"/>
                <c:pt idx="0">
                  <c:v>QQ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'[浏览器内核(Q3)整体性能竞品对比报告.xlsx]UI类'!$B$3:$B$13</c:f>
              <c:strCache>
                <c:ptCount val="11"/>
                <c:pt idx="0">
                  <c:v>简单页面</c:v>
                </c:pt>
                <c:pt idx="1">
                  <c:v>图片类站点</c:v>
                </c:pt>
                <c:pt idx="2">
                  <c:v>新闻类页面</c:v>
                </c:pt>
                <c:pt idx="3">
                  <c:v>视频播放</c:v>
                </c:pt>
                <c:pt idx="4">
                  <c:v>音乐播放</c:v>
                </c:pt>
                <c:pt idx="5">
                  <c:v>多级链接</c:v>
                </c:pt>
                <c:pt idx="6">
                  <c:v>多标签页</c:v>
                </c:pt>
                <c:pt idx="7">
                  <c:v>小屏播放feeds</c:v>
                </c:pt>
                <c:pt idx="8">
                  <c:v>全屏播放feeds</c:v>
                </c:pt>
                <c:pt idx="9">
                  <c:v>小屏播放页面视频</c:v>
                </c:pt>
                <c:pt idx="10">
                  <c:v>全屏播放页面视频</c:v>
                </c:pt>
              </c:strCache>
            </c:strRef>
          </c:cat>
          <c:val>
            <c:numRef>
              <c:f>'[浏览器内核(Q3)整体性能竞品对比报告.xlsx]UI类'!$E$3:$E$13</c:f>
              <c:numCache>
                <c:formatCode>0.00</c:formatCode>
                <c:ptCount val="11"/>
                <c:pt idx="0">
                  <c:v>451.58</c:v>
                </c:pt>
                <c:pt idx="1" c:formatCode="General">
                  <c:v>516.96</c:v>
                </c:pt>
                <c:pt idx="2">
                  <c:v>437.15</c:v>
                </c:pt>
                <c:pt idx="3">
                  <c:v>564.52</c:v>
                </c:pt>
                <c:pt idx="4">
                  <c:v>501.86</c:v>
                </c:pt>
                <c:pt idx="5">
                  <c:v>546.26</c:v>
                </c:pt>
                <c:pt idx="6">
                  <c:v>1072.11</c:v>
                </c:pt>
                <c:pt idx="7">
                  <c:v>447.09</c:v>
                </c:pt>
                <c:pt idx="8">
                  <c:v>479.79</c:v>
                </c:pt>
                <c:pt idx="9">
                  <c:v>556.47</c:v>
                </c:pt>
                <c:pt idx="10">
                  <c:v>529.79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75272096"/>
        <c:axId val="375272488"/>
      </c:barChart>
      <c:catAx>
        <c:axId val="37527209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5272488"/>
        <c:crosses val="autoZero"/>
        <c:auto val="1"/>
        <c:lblAlgn val="ctr"/>
        <c:lblOffset val="100"/>
        <c:noMultiLvlLbl val="0"/>
      </c:catAx>
      <c:valAx>
        <c:axId val="375272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5272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后台内存占用（单位</a:t>
            </a:r>
            <a:r>
              <a:rPr lang="en-US" altLang="zh-CN"/>
              <a:t>MB</a:t>
            </a:r>
            <a:r>
              <a:rPr lang="zh-CN" altLang="en-US"/>
              <a:t>）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'[浏览器内核(Q3)整体性能竞品对比报告.xlsx]UI类'!$C$1</c:f>
              <c:strCache>
                <c:ptCount val="1"/>
                <c:pt idx="0">
                  <c:v>vivo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'[浏览器内核(Q3)整体性能竞品对比报告.xlsx]UI类'!$B$15:$B$25</c:f>
              <c:strCache>
                <c:ptCount val="11"/>
                <c:pt idx="0">
                  <c:v>简单页面</c:v>
                </c:pt>
                <c:pt idx="1">
                  <c:v>图片类站点</c:v>
                </c:pt>
                <c:pt idx="2">
                  <c:v>新闻类页面</c:v>
                </c:pt>
                <c:pt idx="3">
                  <c:v>视频播放</c:v>
                </c:pt>
                <c:pt idx="4">
                  <c:v>音乐播放</c:v>
                </c:pt>
                <c:pt idx="5">
                  <c:v>多级链接</c:v>
                </c:pt>
                <c:pt idx="6">
                  <c:v>多标签页</c:v>
                </c:pt>
                <c:pt idx="7">
                  <c:v>小屏播放feeds</c:v>
                </c:pt>
                <c:pt idx="8">
                  <c:v>全屏播放feeds</c:v>
                </c:pt>
                <c:pt idx="9">
                  <c:v>小屏播放页面视频</c:v>
                </c:pt>
                <c:pt idx="10">
                  <c:v>全屏播放页面视频</c:v>
                </c:pt>
              </c:strCache>
            </c:strRef>
          </c:cat>
          <c:val>
            <c:numRef>
              <c:f>'[浏览器内核(Q3)整体性能竞品对比报告.xlsx]UI类'!$C$15:$C$25</c:f>
              <c:numCache>
                <c:formatCode>0.00</c:formatCode>
                <c:ptCount val="11"/>
                <c:pt idx="0">
                  <c:v>288.33</c:v>
                </c:pt>
                <c:pt idx="1">
                  <c:v>477.75</c:v>
                </c:pt>
                <c:pt idx="2">
                  <c:v>293.41</c:v>
                </c:pt>
                <c:pt idx="3">
                  <c:v>424.02</c:v>
                </c:pt>
                <c:pt idx="4">
                  <c:v>368.33</c:v>
                </c:pt>
                <c:pt idx="5" c:formatCode="General">
                  <c:v>606.92</c:v>
                </c:pt>
                <c:pt idx="6" c:formatCode="General">
                  <c:v>805.38</c:v>
                </c:pt>
                <c:pt idx="7">
                  <c:v>226.99</c:v>
                </c:pt>
                <c:pt idx="8">
                  <c:v>277.63</c:v>
                </c:pt>
                <c:pt idx="9">
                  <c:v>347.7</c:v>
                </c:pt>
                <c:pt idx="10">
                  <c:v>368.92</c:v>
                </c:pt>
              </c:numCache>
            </c:numRef>
          </c:val>
        </c:ser>
        <c:ser>
          <c:idx val="1"/>
          <c:order val="1"/>
          <c:tx>
            <c:strRef>
              <c:f>'[浏览器内核(Q3)整体性能竞品对比报告.xlsx]UI类'!$D$1</c:f>
              <c:strCache>
                <c:ptCount val="1"/>
                <c:pt idx="0">
                  <c:v>UC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'[浏览器内核(Q3)整体性能竞品对比报告.xlsx]UI类'!$B$15:$B$25</c:f>
              <c:strCache>
                <c:ptCount val="11"/>
                <c:pt idx="0">
                  <c:v>简单页面</c:v>
                </c:pt>
                <c:pt idx="1">
                  <c:v>图片类站点</c:v>
                </c:pt>
                <c:pt idx="2">
                  <c:v>新闻类页面</c:v>
                </c:pt>
                <c:pt idx="3">
                  <c:v>视频播放</c:v>
                </c:pt>
                <c:pt idx="4">
                  <c:v>音乐播放</c:v>
                </c:pt>
                <c:pt idx="5">
                  <c:v>多级链接</c:v>
                </c:pt>
                <c:pt idx="6">
                  <c:v>多标签页</c:v>
                </c:pt>
                <c:pt idx="7">
                  <c:v>小屏播放feeds</c:v>
                </c:pt>
                <c:pt idx="8">
                  <c:v>全屏播放feeds</c:v>
                </c:pt>
                <c:pt idx="9">
                  <c:v>小屏播放页面视频</c:v>
                </c:pt>
                <c:pt idx="10">
                  <c:v>全屏播放页面视频</c:v>
                </c:pt>
              </c:strCache>
            </c:strRef>
          </c:cat>
          <c:val>
            <c:numRef>
              <c:f>'[浏览器内核(Q3)整体性能竞品对比报告.xlsx]UI类'!$D$15:$D$25</c:f>
              <c:numCache>
                <c:formatCode>0.00</c:formatCode>
                <c:ptCount val="11"/>
                <c:pt idx="0">
                  <c:v>566.8</c:v>
                </c:pt>
                <c:pt idx="1" c:formatCode="General">
                  <c:v>544.64</c:v>
                </c:pt>
                <c:pt idx="2">
                  <c:v>550.95</c:v>
                </c:pt>
                <c:pt idx="3">
                  <c:v>718.03</c:v>
                </c:pt>
                <c:pt idx="4">
                  <c:v>666.23</c:v>
                </c:pt>
                <c:pt idx="5" c:formatCode="General">
                  <c:v>665.26</c:v>
                </c:pt>
                <c:pt idx="6" c:formatCode="General">
                  <c:v>909.74</c:v>
                </c:pt>
                <c:pt idx="7">
                  <c:v>564.52</c:v>
                </c:pt>
                <c:pt idx="8">
                  <c:v>604.34</c:v>
                </c:pt>
                <c:pt idx="9">
                  <c:v>689.97</c:v>
                </c:pt>
                <c:pt idx="10">
                  <c:v>664.49</c:v>
                </c:pt>
              </c:numCache>
            </c:numRef>
          </c:val>
        </c:ser>
        <c:ser>
          <c:idx val="2"/>
          <c:order val="2"/>
          <c:tx>
            <c:strRef>
              <c:f>'[浏览器内核(Q3)整体性能竞品对比报告.xlsx]UI类'!$E$1</c:f>
              <c:strCache>
                <c:ptCount val="1"/>
                <c:pt idx="0">
                  <c:v>QQ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'[浏览器内核(Q3)整体性能竞品对比报告.xlsx]UI类'!$B$15:$B$25</c:f>
              <c:strCache>
                <c:ptCount val="11"/>
                <c:pt idx="0">
                  <c:v>简单页面</c:v>
                </c:pt>
                <c:pt idx="1">
                  <c:v>图片类站点</c:v>
                </c:pt>
                <c:pt idx="2">
                  <c:v>新闻类页面</c:v>
                </c:pt>
                <c:pt idx="3">
                  <c:v>视频播放</c:v>
                </c:pt>
                <c:pt idx="4">
                  <c:v>音乐播放</c:v>
                </c:pt>
                <c:pt idx="5">
                  <c:v>多级链接</c:v>
                </c:pt>
                <c:pt idx="6">
                  <c:v>多标签页</c:v>
                </c:pt>
                <c:pt idx="7">
                  <c:v>小屏播放feeds</c:v>
                </c:pt>
                <c:pt idx="8">
                  <c:v>全屏播放feeds</c:v>
                </c:pt>
                <c:pt idx="9">
                  <c:v>小屏播放页面视频</c:v>
                </c:pt>
                <c:pt idx="10">
                  <c:v>全屏播放页面视频</c:v>
                </c:pt>
              </c:strCache>
            </c:strRef>
          </c:cat>
          <c:val>
            <c:numRef>
              <c:f>'[浏览器内核(Q3)整体性能竞品对比报告.xlsx]UI类'!$E$15:$E$25</c:f>
              <c:numCache>
                <c:formatCode>0.00</c:formatCode>
                <c:ptCount val="11"/>
                <c:pt idx="0">
                  <c:v>389.27</c:v>
                </c:pt>
                <c:pt idx="1" c:formatCode="General">
                  <c:v>446.13</c:v>
                </c:pt>
                <c:pt idx="2">
                  <c:v>389.16</c:v>
                </c:pt>
                <c:pt idx="3">
                  <c:v>490.27</c:v>
                </c:pt>
                <c:pt idx="4">
                  <c:v>432.47</c:v>
                </c:pt>
                <c:pt idx="5">
                  <c:v>502.03</c:v>
                </c:pt>
                <c:pt idx="6">
                  <c:v>992.88</c:v>
                </c:pt>
                <c:pt idx="7">
                  <c:v>396.27</c:v>
                </c:pt>
                <c:pt idx="8">
                  <c:v>423.41</c:v>
                </c:pt>
                <c:pt idx="9">
                  <c:v>495.94</c:v>
                </c:pt>
                <c:pt idx="10">
                  <c:v>487.8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75273272"/>
        <c:axId val="374471000"/>
      </c:barChart>
      <c:catAx>
        <c:axId val="37527327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4471000"/>
        <c:crosses val="autoZero"/>
        <c:auto val="1"/>
        <c:lblAlgn val="ctr"/>
        <c:lblOffset val="100"/>
        <c:noMultiLvlLbl val="0"/>
      </c:catAx>
      <c:valAx>
        <c:axId val="374471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5273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WIFI下视频首帧对比（单位秒）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[首帧画面加载速度对比.xlsx]新版本测评!$A$3</c:f>
              <c:strCache>
                <c:ptCount val="1"/>
                <c:pt idx="0">
                  <c:v>vivo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[首帧画面加载速度对比.xlsx]新版本测评!$B$2:$K$2</c:f>
              <c:strCache>
                <c:ptCount val="10"/>
                <c:pt idx="0">
                  <c:v>baike.sogou.com</c:v>
                </c:pt>
                <c:pt idx="1">
                  <c:v>tv.sohu.com</c:v>
                </c:pt>
                <c:pt idx="2">
                  <c:v>m.youku.com</c:v>
                </c:pt>
                <c:pt idx="3">
                  <c:v>jingyan.baidu.com</c:v>
                </c:pt>
                <c:pt idx="4">
                  <c:v>m.v.qq.com</c:v>
                </c:pt>
                <c:pt idx="5">
                  <c:v>m.sina.cn</c:v>
                </c:pt>
                <c:pt idx="6">
                  <c:v>m.baidu.com</c:v>
                </c:pt>
                <c:pt idx="7">
                  <c:v>m.video.baomihua.com</c:v>
                </c:pt>
                <c:pt idx="8">
                  <c:v>sv.baidu.com</c:v>
                </c:pt>
                <c:pt idx="9">
                  <c:v>m.toutiao.com</c:v>
                </c:pt>
              </c:strCache>
            </c:strRef>
          </c:cat>
          <c:val>
            <c:numRef>
              <c:f>[首帧画面加载速度对比.xlsx]新版本测评!$B$3:$K$3</c:f>
              <c:numCache>
                <c:formatCode>General</c:formatCode>
                <c:ptCount val="10"/>
                <c:pt idx="0">
                  <c:v>650</c:v>
                </c:pt>
                <c:pt idx="1">
                  <c:v>330</c:v>
                </c:pt>
                <c:pt idx="2">
                  <c:v>606</c:v>
                </c:pt>
                <c:pt idx="3">
                  <c:v>547</c:v>
                </c:pt>
                <c:pt idx="4">
                  <c:v>306</c:v>
                </c:pt>
                <c:pt idx="5">
                  <c:v>219</c:v>
                </c:pt>
                <c:pt idx="6">
                  <c:v>222</c:v>
                </c:pt>
                <c:pt idx="7">
                  <c:v>201</c:v>
                </c:pt>
                <c:pt idx="8">
                  <c:v>552</c:v>
                </c:pt>
                <c:pt idx="9">
                  <c:v>172</c:v>
                </c:pt>
              </c:numCache>
            </c:numRef>
          </c:val>
        </c:ser>
        <c:ser>
          <c:idx val="1"/>
          <c:order val="1"/>
          <c:tx>
            <c:strRef>
              <c:f>[首帧画面加载速度对比.xlsx]新版本测评!$A$4</c:f>
              <c:strCache>
                <c:ptCount val="1"/>
                <c:pt idx="0">
                  <c:v>UC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[首帧画面加载速度对比.xlsx]新版本测评!$B$2:$K$2</c:f>
              <c:strCache>
                <c:ptCount val="10"/>
                <c:pt idx="0">
                  <c:v>baike.sogou.com</c:v>
                </c:pt>
                <c:pt idx="1">
                  <c:v>tv.sohu.com</c:v>
                </c:pt>
                <c:pt idx="2">
                  <c:v>m.youku.com</c:v>
                </c:pt>
                <c:pt idx="3">
                  <c:v>jingyan.baidu.com</c:v>
                </c:pt>
                <c:pt idx="4">
                  <c:v>m.v.qq.com</c:v>
                </c:pt>
                <c:pt idx="5">
                  <c:v>m.sina.cn</c:v>
                </c:pt>
                <c:pt idx="6">
                  <c:v>m.baidu.com</c:v>
                </c:pt>
                <c:pt idx="7">
                  <c:v>m.video.baomihua.com</c:v>
                </c:pt>
                <c:pt idx="8">
                  <c:v>sv.baidu.com</c:v>
                </c:pt>
                <c:pt idx="9">
                  <c:v>m.toutiao.com</c:v>
                </c:pt>
              </c:strCache>
            </c:strRef>
          </c:cat>
          <c:val>
            <c:numRef>
              <c:f>[首帧画面加载速度对比.xlsx]新版本测评!$B$4:$K$4</c:f>
              <c:numCache>
                <c:formatCode>General</c:formatCode>
                <c:ptCount val="10"/>
                <c:pt idx="0">
                  <c:v>1111</c:v>
                </c:pt>
                <c:pt idx="1">
                  <c:v>671</c:v>
                </c:pt>
                <c:pt idx="2">
                  <c:v>2497</c:v>
                </c:pt>
                <c:pt idx="3">
                  <c:v>1011</c:v>
                </c:pt>
                <c:pt idx="4">
                  <c:v>947</c:v>
                </c:pt>
                <c:pt idx="5">
                  <c:v>464</c:v>
                </c:pt>
                <c:pt idx="6">
                  <c:v>898</c:v>
                </c:pt>
                <c:pt idx="7">
                  <c:v>495</c:v>
                </c:pt>
                <c:pt idx="8">
                  <c:v>1180</c:v>
                </c:pt>
                <c:pt idx="9">
                  <c:v>1234</c:v>
                </c:pt>
              </c:numCache>
            </c:numRef>
          </c:val>
        </c:ser>
        <c:ser>
          <c:idx val="2"/>
          <c:order val="2"/>
          <c:tx>
            <c:strRef>
              <c:f>[首帧画面加载速度对比.xlsx]新版本测评!$A$5</c:f>
              <c:strCache>
                <c:ptCount val="1"/>
                <c:pt idx="0">
                  <c:v>QQ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[首帧画面加载速度对比.xlsx]新版本测评!$B$2:$K$2</c:f>
              <c:strCache>
                <c:ptCount val="10"/>
                <c:pt idx="0">
                  <c:v>baike.sogou.com</c:v>
                </c:pt>
                <c:pt idx="1">
                  <c:v>tv.sohu.com</c:v>
                </c:pt>
                <c:pt idx="2">
                  <c:v>m.youku.com</c:v>
                </c:pt>
                <c:pt idx="3">
                  <c:v>jingyan.baidu.com</c:v>
                </c:pt>
                <c:pt idx="4">
                  <c:v>m.v.qq.com</c:v>
                </c:pt>
                <c:pt idx="5">
                  <c:v>m.sina.cn</c:v>
                </c:pt>
                <c:pt idx="6">
                  <c:v>m.baidu.com</c:v>
                </c:pt>
                <c:pt idx="7">
                  <c:v>m.video.baomihua.com</c:v>
                </c:pt>
                <c:pt idx="8">
                  <c:v>sv.baidu.com</c:v>
                </c:pt>
                <c:pt idx="9">
                  <c:v>m.toutiao.com</c:v>
                </c:pt>
              </c:strCache>
            </c:strRef>
          </c:cat>
          <c:val>
            <c:numRef>
              <c:f>[首帧画面加载速度对比.xlsx]新版本测评!$B$5:$K$5</c:f>
              <c:numCache>
                <c:formatCode>General</c:formatCode>
                <c:ptCount val="10"/>
                <c:pt idx="0">
                  <c:v>748</c:v>
                </c:pt>
                <c:pt idx="1">
                  <c:v>1216</c:v>
                </c:pt>
                <c:pt idx="2">
                  <c:v>730</c:v>
                </c:pt>
                <c:pt idx="3">
                  <c:v>515</c:v>
                </c:pt>
                <c:pt idx="4">
                  <c:v>793</c:v>
                </c:pt>
                <c:pt idx="5">
                  <c:v>939</c:v>
                </c:pt>
                <c:pt idx="6">
                  <c:v>1579</c:v>
                </c:pt>
                <c:pt idx="7">
                  <c:v>1266</c:v>
                </c:pt>
                <c:pt idx="8">
                  <c:v>1314</c:v>
                </c:pt>
                <c:pt idx="9">
                  <c:v>528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41687489"/>
        <c:axId val="611534266"/>
      </c:barChart>
      <c:catAx>
        <c:axId val="14168748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11534266"/>
        <c:crosses val="autoZero"/>
        <c:auto val="1"/>
        <c:lblAlgn val="ctr"/>
        <c:lblOffset val="100"/>
        <c:noMultiLvlLbl val="0"/>
      </c:catAx>
      <c:valAx>
        <c:axId val="611534266"/>
        <c:scaling>
          <c:orientation val="minMax"/>
          <c:max val="2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41687489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4G下视频首帧对比（单位秒）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[首帧画面加载速度对比.xlsx]新版本测评!$A$28</c:f>
              <c:strCache>
                <c:ptCount val="1"/>
                <c:pt idx="0">
                  <c:v>vivo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[首帧画面加载速度对比.xlsx]新版本测评!$B$27:$K$27</c:f>
              <c:strCache>
                <c:ptCount val="10"/>
                <c:pt idx="0">
                  <c:v>baike.sogou.com</c:v>
                </c:pt>
                <c:pt idx="1">
                  <c:v>tv.sohu.com</c:v>
                </c:pt>
                <c:pt idx="2">
                  <c:v>m.youku.com</c:v>
                </c:pt>
                <c:pt idx="3">
                  <c:v>jingyan.baidu.com</c:v>
                </c:pt>
                <c:pt idx="4">
                  <c:v>m.v.qq.com</c:v>
                </c:pt>
                <c:pt idx="5">
                  <c:v>m.sina.cn</c:v>
                </c:pt>
                <c:pt idx="6">
                  <c:v>m.baidu.com</c:v>
                </c:pt>
                <c:pt idx="7">
                  <c:v>m.video.baomihua.com</c:v>
                </c:pt>
                <c:pt idx="8">
                  <c:v>sv.baidu.com</c:v>
                </c:pt>
                <c:pt idx="9">
                  <c:v>m.toutiao.com</c:v>
                </c:pt>
              </c:strCache>
            </c:strRef>
          </c:cat>
          <c:val>
            <c:numRef>
              <c:f>[首帧画面加载速度对比.xlsx]新版本测评!$B$28:$K$28</c:f>
              <c:numCache>
                <c:formatCode>General</c:formatCode>
                <c:ptCount val="10"/>
                <c:pt idx="0">
                  <c:v>584</c:v>
                </c:pt>
                <c:pt idx="1">
                  <c:v>509</c:v>
                </c:pt>
                <c:pt idx="2">
                  <c:v>662</c:v>
                </c:pt>
                <c:pt idx="3">
                  <c:v>556</c:v>
                </c:pt>
                <c:pt idx="4">
                  <c:v>390</c:v>
                </c:pt>
                <c:pt idx="5">
                  <c:v>470</c:v>
                </c:pt>
                <c:pt idx="6">
                  <c:v>493</c:v>
                </c:pt>
                <c:pt idx="7">
                  <c:v>455</c:v>
                </c:pt>
                <c:pt idx="8">
                  <c:v>862</c:v>
                </c:pt>
                <c:pt idx="9">
                  <c:v>431</c:v>
                </c:pt>
              </c:numCache>
            </c:numRef>
          </c:val>
        </c:ser>
        <c:ser>
          <c:idx val="1"/>
          <c:order val="1"/>
          <c:tx>
            <c:strRef>
              <c:f>[首帧画面加载速度对比.xlsx]新版本测评!$A$29</c:f>
              <c:strCache>
                <c:ptCount val="1"/>
                <c:pt idx="0">
                  <c:v>UC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[首帧画面加载速度对比.xlsx]新版本测评!$B$27:$K$27</c:f>
              <c:strCache>
                <c:ptCount val="10"/>
                <c:pt idx="0">
                  <c:v>baike.sogou.com</c:v>
                </c:pt>
                <c:pt idx="1">
                  <c:v>tv.sohu.com</c:v>
                </c:pt>
                <c:pt idx="2">
                  <c:v>m.youku.com</c:v>
                </c:pt>
                <c:pt idx="3">
                  <c:v>jingyan.baidu.com</c:v>
                </c:pt>
                <c:pt idx="4">
                  <c:v>m.v.qq.com</c:v>
                </c:pt>
                <c:pt idx="5">
                  <c:v>m.sina.cn</c:v>
                </c:pt>
                <c:pt idx="6">
                  <c:v>m.baidu.com</c:v>
                </c:pt>
                <c:pt idx="7">
                  <c:v>m.video.baomihua.com</c:v>
                </c:pt>
                <c:pt idx="8">
                  <c:v>sv.baidu.com</c:v>
                </c:pt>
                <c:pt idx="9">
                  <c:v>m.toutiao.com</c:v>
                </c:pt>
              </c:strCache>
            </c:strRef>
          </c:cat>
          <c:val>
            <c:numRef>
              <c:f>[首帧画面加载速度对比.xlsx]新版本测评!$B$29:$K$29</c:f>
              <c:numCache>
                <c:formatCode>General</c:formatCode>
                <c:ptCount val="10"/>
                <c:pt idx="0">
                  <c:v>830</c:v>
                </c:pt>
                <c:pt idx="1">
                  <c:v>1242</c:v>
                </c:pt>
                <c:pt idx="2">
                  <c:v>2763</c:v>
                </c:pt>
                <c:pt idx="3">
                  <c:v>640</c:v>
                </c:pt>
                <c:pt idx="4">
                  <c:v>1125</c:v>
                </c:pt>
                <c:pt idx="5">
                  <c:v>910</c:v>
                </c:pt>
                <c:pt idx="6">
                  <c:v>1025</c:v>
                </c:pt>
                <c:pt idx="7">
                  <c:v>942</c:v>
                </c:pt>
                <c:pt idx="8">
                  <c:v>1344</c:v>
                </c:pt>
                <c:pt idx="9">
                  <c:v>1087</c:v>
                </c:pt>
              </c:numCache>
            </c:numRef>
          </c:val>
        </c:ser>
        <c:ser>
          <c:idx val="2"/>
          <c:order val="2"/>
          <c:tx>
            <c:strRef>
              <c:f>[首帧画面加载速度对比.xlsx]新版本测评!$A$30</c:f>
              <c:strCache>
                <c:ptCount val="1"/>
                <c:pt idx="0">
                  <c:v>QQ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[首帧画面加载速度对比.xlsx]新版本测评!$B$27:$K$27</c:f>
              <c:strCache>
                <c:ptCount val="10"/>
                <c:pt idx="0">
                  <c:v>baike.sogou.com</c:v>
                </c:pt>
                <c:pt idx="1">
                  <c:v>tv.sohu.com</c:v>
                </c:pt>
                <c:pt idx="2">
                  <c:v>m.youku.com</c:v>
                </c:pt>
                <c:pt idx="3">
                  <c:v>jingyan.baidu.com</c:v>
                </c:pt>
                <c:pt idx="4">
                  <c:v>m.v.qq.com</c:v>
                </c:pt>
                <c:pt idx="5">
                  <c:v>m.sina.cn</c:v>
                </c:pt>
                <c:pt idx="6">
                  <c:v>m.baidu.com</c:v>
                </c:pt>
                <c:pt idx="7">
                  <c:v>m.video.baomihua.com</c:v>
                </c:pt>
                <c:pt idx="8">
                  <c:v>sv.baidu.com</c:v>
                </c:pt>
                <c:pt idx="9">
                  <c:v>m.toutiao.com</c:v>
                </c:pt>
              </c:strCache>
            </c:strRef>
          </c:cat>
          <c:val>
            <c:numRef>
              <c:f>[首帧画面加载速度对比.xlsx]新版本测评!$B$30:$K$30</c:f>
              <c:numCache>
                <c:formatCode>General</c:formatCode>
                <c:ptCount val="10"/>
                <c:pt idx="0">
                  <c:v>830</c:v>
                </c:pt>
                <c:pt idx="1">
                  <c:v>1417</c:v>
                </c:pt>
                <c:pt idx="2">
                  <c:v>642</c:v>
                </c:pt>
                <c:pt idx="3">
                  <c:v>2651</c:v>
                </c:pt>
                <c:pt idx="4">
                  <c:v>2300</c:v>
                </c:pt>
                <c:pt idx="5">
                  <c:v>2758</c:v>
                </c:pt>
                <c:pt idx="6">
                  <c:v>472</c:v>
                </c:pt>
                <c:pt idx="7">
                  <c:v>504</c:v>
                </c:pt>
                <c:pt idx="8">
                  <c:v>1562</c:v>
                </c:pt>
                <c:pt idx="9">
                  <c:v>2555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25119441"/>
        <c:axId val="123756932"/>
      </c:barChart>
      <c:catAx>
        <c:axId val="92511944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23756932"/>
        <c:crosses val="autoZero"/>
        <c:auto val="1"/>
        <c:lblAlgn val="ctr"/>
        <c:lblOffset val="100"/>
        <c:noMultiLvlLbl val="0"/>
      </c:catAx>
      <c:valAx>
        <c:axId val="1237569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25119441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视频格式支持情况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'[浏览器内核(Q3)整体性能竞品对比报告(2).xlsx]视频-格式支持'!$J$11</c:f>
              <c:strCache>
                <c:ptCount val="1"/>
                <c:pt idx="0">
                  <c:v>正常播放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'[浏览器内核(Q3)整体性能竞品对比报告(2).xlsx]视频-格式支持'!$K$10:$M$10</c:f>
              <c:strCache>
                <c:ptCount val="3"/>
                <c:pt idx="0">
                  <c:v>QQ</c:v>
                </c:pt>
                <c:pt idx="1">
                  <c:v>UC</c:v>
                </c:pt>
                <c:pt idx="2">
                  <c:v>vivo</c:v>
                </c:pt>
              </c:strCache>
            </c:strRef>
          </c:cat>
          <c:val>
            <c:numRef>
              <c:f>'[浏览器内核(Q3)整体性能竞品对比报告(2).xlsx]视频-格式支持'!$K$11:$M$11</c:f>
              <c:numCache>
                <c:formatCode>General</c:formatCode>
                <c:ptCount val="3"/>
                <c:pt idx="0">
                  <c:v>173</c:v>
                </c:pt>
                <c:pt idx="1">
                  <c:v>163</c:v>
                </c:pt>
                <c:pt idx="2">
                  <c:v>200</c:v>
                </c:pt>
              </c:numCache>
            </c:numRef>
          </c:val>
        </c:ser>
        <c:ser>
          <c:idx val="1"/>
          <c:order val="1"/>
          <c:tx>
            <c:strRef>
              <c:f>'[浏览器内核(Q3)整体性能竞品对比报告(2).xlsx]视频-格式支持'!$J$12</c:f>
              <c:strCache>
                <c:ptCount val="1"/>
                <c:pt idx="0">
                  <c:v>播放异常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'[浏览器内核(Q3)整体性能竞品对比报告(2).xlsx]视频-格式支持'!$K$10:$M$10</c:f>
              <c:strCache>
                <c:ptCount val="3"/>
                <c:pt idx="0">
                  <c:v>QQ</c:v>
                </c:pt>
                <c:pt idx="1">
                  <c:v>UC</c:v>
                </c:pt>
                <c:pt idx="2">
                  <c:v>vivo</c:v>
                </c:pt>
              </c:strCache>
            </c:strRef>
          </c:cat>
          <c:val>
            <c:numRef>
              <c:f>'[浏览器内核(Q3)整体性能竞品对比报告(2).xlsx]视频-格式支持'!$K$12:$M$12</c:f>
              <c:numCache>
                <c:formatCode>General</c:formatCode>
                <c:ptCount val="3"/>
                <c:pt idx="0">
                  <c:v>12</c:v>
                </c:pt>
                <c:pt idx="1">
                  <c:v>16</c:v>
                </c:pt>
                <c:pt idx="2">
                  <c:v>3</c:v>
                </c:pt>
              </c:numCache>
            </c:numRef>
          </c:val>
        </c:ser>
        <c:ser>
          <c:idx val="2"/>
          <c:order val="2"/>
          <c:tx>
            <c:strRef>
              <c:f>'[浏览器内核(Q3)整体性能竞品对比报告(2).xlsx]视频-格式支持'!$J$13</c:f>
              <c:strCache>
                <c:ptCount val="1"/>
                <c:pt idx="0">
                  <c:v>无法播放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'[浏览器内核(Q3)整体性能竞品对比报告(2).xlsx]视频-格式支持'!$K$10:$M$10</c:f>
              <c:strCache>
                <c:ptCount val="3"/>
                <c:pt idx="0">
                  <c:v>QQ</c:v>
                </c:pt>
                <c:pt idx="1">
                  <c:v>UC</c:v>
                </c:pt>
                <c:pt idx="2">
                  <c:v>vivo</c:v>
                </c:pt>
              </c:strCache>
            </c:strRef>
          </c:cat>
          <c:val>
            <c:numRef>
              <c:f>'[浏览器内核(Q3)整体性能竞品对比报告(2).xlsx]视频-格式支持'!$K$13:$M$13</c:f>
              <c:numCache>
                <c:formatCode>General</c:formatCode>
                <c:ptCount val="3"/>
                <c:pt idx="0">
                  <c:v>17</c:v>
                </c:pt>
                <c:pt idx="1">
                  <c:v>24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24280965"/>
        <c:axId val="96757168"/>
      </c:barChart>
      <c:catAx>
        <c:axId val="124280965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6757168"/>
        <c:crosses val="autoZero"/>
        <c:auto val="1"/>
        <c:lblAlgn val="ctr"/>
        <c:lblOffset val="100"/>
        <c:noMultiLvlLbl val="0"/>
      </c:catAx>
      <c:valAx>
        <c:axId val="96757168"/>
        <c:scaling>
          <c:orientation val="minMax"/>
          <c:max val="22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2428096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wifi</a:t>
            </a:r>
            <a:r>
              <a:rPr lang="zh-CN" altLang="en-US"/>
              <a:t>播放成功率（单位网页视频）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'[浏览器内核(Q3)整体性能竞品对比报告.xlsx]视频播放成功率'!$A$4</c:f>
              <c:strCache>
                <c:ptCount val="1"/>
                <c:pt idx="0">
                  <c:v>正常播放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'[浏览器内核(Q3)整体性能竞品对比报告.xlsx]视频播放成功率'!$B$3:$D$3</c:f>
              <c:strCache>
                <c:ptCount val="3"/>
                <c:pt idx="0">
                  <c:v>vivo</c:v>
                </c:pt>
                <c:pt idx="1">
                  <c:v>UC</c:v>
                </c:pt>
                <c:pt idx="2">
                  <c:v>QQ</c:v>
                </c:pt>
              </c:strCache>
            </c:strRef>
          </c:cat>
          <c:val>
            <c:numRef>
              <c:f>'[浏览器内核(Q3)整体性能竞品对比报告.xlsx]视频播放成功率'!$B$4:$D$4</c:f>
              <c:numCache>
                <c:formatCode>General</c:formatCode>
                <c:ptCount val="3"/>
                <c:pt idx="0">
                  <c:v>499</c:v>
                </c:pt>
                <c:pt idx="1">
                  <c:v>497</c:v>
                </c:pt>
                <c:pt idx="2">
                  <c:v>497</c:v>
                </c:pt>
              </c:numCache>
            </c:numRef>
          </c:val>
        </c:ser>
        <c:ser>
          <c:idx val="1"/>
          <c:order val="1"/>
          <c:tx>
            <c:strRef>
              <c:f>'[浏览器内核(Q3)整体性能竞品对比报告.xlsx]视频播放成功率'!$A$5</c:f>
              <c:strCache>
                <c:ptCount val="1"/>
                <c:pt idx="0">
                  <c:v>无法播放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'[浏览器内核(Q3)整体性能竞品对比报告.xlsx]视频播放成功率'!$B$3:$D$3</c:f>
              <c:strCache>
                <c:ptCount val="3"/>
                <c:pt idx="0">
                  <c:v>vivo</c:v>
                </c:pt>
                <c:pt idx="1">
                  <c:v>UC</c:v>
                </c:pt>
                <c:pt idx="2">
                  <c:v>QQ</c:v>
                </c:pt>
              </c:strCache>
            </c:strRef>
          </c:cat>
          <c:val>
            <c:numRef>
              <c:f>'[浏览器内核(Q3)整体性能竞品对比报告.xlsx]视频播放成功率'!$B$5:$D$5</c:f>
              <c:numCache>
                <c:formatCode>General</c:formatCode>
                <c:ptCount val="3"/>
                <c:pt idx="0">
                  <c:v>1</c:v>
                </c:pt>
                <c:pt idx="1">
                  <c:v>3</c:v>
                </c:pt>
                <c:pt idx="2">
                  <c:v>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75628216"/>
        <c:axId val="375628608"/>
      </c:barChart>
      <c:catAx>
        <c:axId val="37562821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5628608"/>
        <c:crosses val="autoZero"/>
        <c:auto val="1"/>
        <c:lblAlgn val="ctr"/>
        <c:lblOffset val="100"/>
        <c:noMultiLvlLbl val="0"/>
      </c:catAx>
      <c:valAx>
        <c:axId val="375628608"/>
        <c:scaling>
          <c:orientation val="minMax"/>
          <c:min val="35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5628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4G</a:t>
            </a:r>
            <a:r>
              <a:rPr lang="zh-CN" altLang="en-US"/>
              <a:t>播放成功率（单位网页视频）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'[浏览器内核(Q3)整体性能竞品对比报告.xlsx]视频播放成功率'!$A$17</c:f>
              <c:strCache>
                <c:ptCount val="1"/>
                <c:pt idx="0">
                  <c:v>正常播放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'[浏览器内核(Q3)整体性能竞品对比报告.xlsx]视频播放成功率'!$B$16:$D$16</c:f>
              <c:strCache>
                <c:ptCount val="3"/>
                <c:pt idx="0">
                  <c:v>vivo</c:v>
                </c:pt>
                <c:pt idx="1">
                  <c:v>UC</c:v>
                </c:pt>
                <c:pt idx="2">
                  <c:v>QQ</c:v>
                </c:pt>
              </c:strCache>
            </c:strRef>
          </c:cat>
          <c:val>
            <c:numRef>
              <c:f>'[浏览器内核(Q3)整体性能竞品对比报告.xlsx]视频播放成功率'!$B$17:$D$17</c:f>
              <c:numCache>
                <c:formatCode>General</c:formatCode>
                <c:ptCount val="3"/>
                <c:pt idx="0">
                  <c:v>498</c:v>
                </c:pt>
                <c:pt idx="1">
                  <c:v>497</c:v>
                </c:pt>
                <c:pt idx="2">
                  <c:v>498</c:v>
                </c:pt>
              </c:numCache>
            </c:numRef>
          </c:val>
        </c:ser>
        <c:ser>
          <c:idx val="1"/>
          <c:order val="1"/>
          <c:tx>
            <c:strRef>
              <c:f>'[浏览器内核(Q3)整体性能竞品对比报告.xlsx]视频播放成功率'!$A$18</c:f>
              <c:strCache>
                <c:ptCount val="1"/>
                <c:pt idx="0">
                  <c:v>无法播放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'[浏览器内核(Q3)整体性能竞品对比报告.xlsx]视频播放成功率'!$B$16:$D$16</c:f>
              <c:strCache>
                <c:ptCount val="3"/>
                <c:pt idx="0">
                  <c:v>vivo</c:v>
                </c:pt>
                <c:pt idx="1">
                  <c:v>UC</c:v>
                </c:pt>
                <c:pt idx="2">
                  <c:v>QQ</c:v>
                </c:pt>
              </c:strCache>
            </c:strRef>
          </c:cat>
          <c:val>
            <c:numRef>
              <c:f>'[浏览器内核(Q3)整体性能竞品对比报告.xlsx]视频播放成功率'!$B$18:$D$18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75629392"/>
        <c:axId val="375629784"/>
      </c:barChart>
      <c:catAx>
        <c:axId val="37562939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5629784"/>
        <c:crosses val="autoZero"/>
        <c:auto val="1"/>
        <c:lblAlgn val="ctr"/>
        <c:lblOffset val="100"/>
        <c:noMultiLvlLbl val="0"/>
      </c:catAx>
      <c:valAx>
        <c:axId val="375629784"/>
        <c:scaling>
          <c:orientation val="minMax"/>
          <c:min val="35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5629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直连（4G）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'D:\我的文档\11056425\Desktop\首帧\首帧q3补测11.21\[vivo-4G关加速-11.19.xls]首帧对比调整'!$B$1</c:f>
              <c:strCache>
                <c:ptCount val="1"/>
                <c:pt idx="0">
                  <c:v>vivo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'D:\我的文档\11056425\Desktop\首帧\首帧q3补测11.21\[vivo-4G关加速-11.19.xls]首帧对比调整'!$A$2:$A$26</c:f>
              <c:strCache>
                <c:ptCount val="25"/>
                <c:pt idx="0">
                  <c:v>m.iqiyi.com</c:v>
                </c:pt>
                <c:pt idx="1">
                  <c:v>m.zwdu.com</c:v>
                </c:pt>
                <c:pt idx="2">
                  <c:v>m.120ask.com</c:v>
                </c:pt>
                <c:pt idx="3">
                  <c:v>www.zhihu.com</c:v>
                </c:pt>
                <c:pt idx="4">
                  <c:v>m.autohome.com.cn</c:v>
                </c:pt>
                <c:pt idx="5">
                  <c:v>vivo.yidianzixun.com</c:v>
                </c:pt>
                <c:pt idx="6">
                  <c:v>topic.vivo.com.cn</c:v>
                </c:pt>
                <c:pt idx="7">
                  <c:v>m.douban.com</c:v>
                </c:pt>
                <c:pt idx="8">
                  <c:v>h5.m.taobao.com</c:v>
                </c:pt>
                <c:pt idx="9">
                  <c:v>wap.xbiquge6.com</c:v>
                </c:pt>
                <c:pt idx="10">
                  <c:v>open.toutiao.com</c:v>
                </c:pt>
                <c:pt idx="11">
                  <c:v>jx.tmall.com</c:v>
                </c:pt>
                <c:pt idx="12">
                  <c:v>i.ifeng.com</c:v>
                </c:pt>
                <c:pt idx="13">
                  <c:v>m.v.qq.com</c:v>
                </c:pt>
                <c:pt idx="14">
                  <c:v>hiwifi.wiair.com</c:v>
                </c:pt>
                <c:pt idx="15">
                  <c:v>m.weibo.cn</c:v>
                </c:pt>
                <c:pt idx="16">
                  <c:v>mp.weixin.qq.com</c:v>
                </c:pt>
                <c:pt idx="17">
                  <c:v>a.app.qq.com</c:v>
                </c:pt>
                <c:pt idx="18">
                  <c:v>m.baidu.com</c:v>
                </c:pt>
                <c:pt idx="19">
                  <c:v>m.sohu.com</c:v>
                </c:pt>
                <c:pt idx="20">
                  <c:v>m.youlai.cn</c:v>
                </c:pt>
                <c:pt idx="21">
                  <c:v>sina.cn</c:v>
                </c:pt>
                <c:pt idx="22">
                  <c:v>xw.qq.com</c:v>
                </c:pt>
                <c:pt idx="23">
                  <c:v>wap.sogou.com</c:v>
                </c:pt>
                <c:pt idx="24">
                  <c:v>m.jd.com</c:v>
                </c:pt>
              </c:strCache>
            </c:strRef>
          </c:cat>
          <c:val>
            <c:numRef>
              <c:f>'D:\我的文档\11056425\Desktop\首帧\首帧q3补测11.21\[vivo-4G关加速-11.19.xls]首帧对比调整'!$B$2:$B$26</c:f>
              <c:numCache>
                <c:formatCode>General</c:formatCode>
                <c:ptCount val="25"/>
                <c:pt idx="0">
                  <c:v>0.8081482</c:v>
                </c:pt>
                <c:pt idx="1">
                  <c:v>1.84444444444444</c:v>
                </c:pt>
                <c:pt idx="2">
                  <c:v>1.622962</c:v>
                </c:pt>
                <c:pt idx="3">
                  <c:v>0.801851833333333</c:v>
                </c:pt>
                <c:pt idx="4">
                  <c:v>0.807142714285714</c:v>
                </c:pt>
                <c:pt idx="5">
                  <c:v>0.968253071428571</c:v>
                </c:pt>
                <c:pt idx="6">
                  <c:v>1.130555</c:v>
                </c:pt>
                <c:pt idx="7">
                  <c:v>0.8309525</c:v>
                </c:pt>
                <c:pt idx="8">
                  <c:v>1.79999866666667</c:v>
                </c:pt>
                <c:pt idx="9">
                  <c:v>1.59333266666667</c:v>
                </c:pt>
                <c:pt idx="10">
                  <c:v>0.7896825</c:v>
                </c:pt>
                <c:pt idx="11">
                  <c:v>2.75629733333333</c:v>
                </c:pt>
                <c:pt idx="12">
                  <c:v>1.01349064285714</c:v>
                </c:pt>
                <c:pt idx="13">
                  <c:v>1.26666714285714</c:v>
                </c:pt>
                <c:pt idx="14">
                  <c:v>0.359999933333333</c:v>
                </c:pt>
                <c:pt idx="15">
                  <c:v>0.869231</c:v>
                </c:pt>
                <c:pt idx="16">
                  <c:v>1.89761928571429</c:v>
                </c:pt>
                <c:pt idx="17">
                  <c:v>1.29111133333333</c:v>
                </c:pt>
                <c:pt idx="18">
                  <c:v>0.547618928571429</c:v>
                </c:pt>
                <c:pt idx="19">
                  <c:v>1.07037025</c:v>
                </c:pt>
                <c:pt idx="20">
                  <c:v>1.29333266666667</c:v>
                </c:pt>
                <c:pt idx="21">
                  <c:v>0.945453909090909</c:v>
                </c:pt>
                <c:pt idx="22">
                  <c:v>1.58015857142857</c:v>
                </c:pt>
                <c:pt idx="23">
                  <c:v>1.15555533333333</c:v>
                </c:pt>
                <c:pt idx="24">
                  <c:v>1.36581230769231</c:v>
                </c:pt>
              </c:numCache>
            </c:numRef>
          </c:val>
        </c:ser>
        <c:ser>
          <c:idx val="1"/>
          <c:order val="1"/>
          <c:tx>
            <c:strRef>
              <c:f>'D:\我的文档\11056425\Desktop\首帧\首帧q3补测11.21\[vivo-4G关加速-11.19.xls]首帧对比调整'!$C$1</c:f>
              <c:strCache>
                <c:ptCount val="1"/>
                <c:pt idx="0">
                  <c:v>uc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'D:\我的文档\11056425\Desktop\首帧\首帧q3补测11.21\[vivo-4G关加速-11.19.xls]首帧对比调整'!$A$2:$A$26</c:f>
              <c:strCache>
                <c:ptCount val="25"/>
                <c:pt idx="0">
                  <c:v>m.iqiyi.com</c:v>
                </c:pt>
                <c:pt idx="1">
                  <c:v>m.zwdu.com</c:v>
                </c:pt>
                <c:pt idx="2">
                  <c:v>m.120ask.com</c:v>
                </c:pt>
                <c:pt idx="3">
                  <c:v>www.zhihu.com</c:v>
                </c:pt>
                <c:pt idx="4">
                  <c:v>m.autohome.com.cn</c:v>
                </c:pt>
                <c:pt idx="5">
                  <c:v>vivo.yidianzixun.com</c:v>
                </c:pt>
                <c:pt idx="6">
                  <c:v>topic.vivo.com.cn</c:v>
                </c:pt>
                <c:pt idx="7">
                  <c:v>m.douban.com</c:v>
                </c:pt>
                <c:pt idx="8">
                  <c:v>h5.m.taobao.com</c:v>
                </c:pt>
                <c:pt idx="9">
                  <c:v>wap.xbiquge6.com</c:v>
                </c:pt>
                <c:pt idx="10">
                  <c:v>open.toutiao.com</c:v>
                </c:pt>
                <c:pt idx="11">
                  <c:v>jx.tmall.com</c:v>
                </c:pt>
                <c:pt idx="12">
                  <c:v>i.ifeng.com</c:v>
                </c:pt>
                <c:pt idx="13">
                  <c:v>m.v.qq.com</c:v>
                </c:pt>
                <c:pt idx="14">
                  <c:v>hiwifi.wiair.com</c:v>
                </c:pt>
                <c:pt idx="15">
                  <c:v>m.weibo.cn</c:v>
                </c:pt>
                <c:pt idx="16">
                  <c:v>mp.weixin.qq.com</c:v>
                </c:pt>
                <c:pt idx="17">
                  <c:v>a.app.qq.com</c:v>
                </c:pt>
                <c:pt idx="18">
                  <c:v>m.baidu.com</c:v>
                </c:pt>
                <c:pt idx="19">
                  <c:v>m.sohu.com</c:v>
                </c:pt>
                <c:pt idx="20">
                  <c:v>m.youlai.cn</c:v>
                </c:pt>
                <c:pt idx="21">
                  <c:v>sina.cn</c:v>
                </c:pt>
                <c:pt idx="22">
                  <c:v>xw.qq.com</c:v>
                </c:pt>
                <c:pt idx="23">
                  <c:v>wap.sogou.com</c:v>
                </c:pt>
                <c:pt idx="24">
                  <c:v>m.jd.com</c:v>
                </c:pt>
              </c:strCache>
            </c:strRef>
          </c:cat>
          <c:val>
            <c:numRef>
              <c:f>'D:\我的文档\11056425\Desktop\首帧\首帧q3补测11.21\[vivo-4G关加速-11.19.xls]首帧对比调整'!$C$2:$C$26</c:f>
              <c:numCache>
                <c:formatCode>General</c:formatCode>
                <c:ptCount val="25"/>
                <c:pt idx="0">
                  <c:v>0.8822222</c:v>
                </c:pt>
                <c:pt idx="1">
                  <c:v>2.05277777777778</c:v>
                </c:pt>
                <c:pt idx="2">
                  <c:v>1.75714214285714</c:v>
                </c:pt>
                <c:pt idx="3">
                  <c:v>0.962037166666667</c:v>
                </c:pt>
                <c:pt idx="4">
                  <c:v>0.9855556</c:v>
                </c:pt>
                <c:pt idx="5">
                  <c:v>0.705925933333333</c:v>
                </c:pt>
                <c:pt idx="6">
                  <c:v>1.20396771428571</c:v>
                </c:pt>
                <c:pt idx="7">
                  <c:v>0.912698142857143</c:v>
                </c:pt>
                <c:pt idx="8">
                  <c:v>1.91358</c:v>
                </c:pt>
                <c:pt idx="9">
                  <c:v>1.7902775</c:v>
                </c:pt>
                <c:pt idx="10">
                  <c:v>0.600740733333333</c:v>
                </c:pt>
                <c:pt idx="11">
                  <c:v>2.85317428571429</c:v>
                </c:pt>
                <c:pt idx="12">
                  <c:v>1.1288889</c:v>
                </c:pt>
                <c:pt idx="13">
                  <c:v>1.33650714285714</c:v>
                </c:pt>
                <c:pt idx="14">
                  <c:v>0.385925933333333</c:v>
                </c:pt>
                <c:pt idx="15">
                  <c:v>1.01111016666667</c:v>
                </c:pt>
                <c:pt idx="16">
                  <c:v>2.10000066666667</c:v>
                </c:pt>
                <c:pt idx="17">
                  <c:v>1.405555</c:v>
                </c:pt>
                <c:pt idx="18">
                  <c:v>0.8955554</c:v>
                </c:pt>
                <c:pt idx="19">
                  <c:v>0.9866666</c:v>
                </c:pt>
                <c:pt idx="20">
                  <c:v>1.44740733333333</c:v>
                </c:pt>
                <c:pt idx="21">
                  <c:v>1.0305545</c:v>
                </c:pt>
                <c:pt idx="22">
                  <c:v>1.81407333333333</c:v>
                </c:pt>
                <c:pt idx="23">
                  <c:v>1.14148133333333</c:v>
                </c:pt>
                <c:pt idx="24">
                  <c:v>1.36527625</c:v>
                </c:pt>
              </c:numCache>
            </c:numRef>
          </c:val>
        </c:ser>
        <c:ser>
          <c:idx val="2"/>
          <c:order val="2"/>
          <c:tx>
            <c:strRef>
              <c:f>'D:\我的文档\11056425\Desktop\首帧\首帧q3补测11.21\[vivo-4G关加速-11.19.xls]首帧对比调整'!$D$1</c:f>
              <c:strCache>
                <c:ptCount val="1"/>
                <c:pt idx="0">
                  <c:v>qq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'D:\我的文档\11056425\Desktop\首帧\首帧q3补测11.21\[vivo-4G关加速-11.19.xls]首帧对比调整'!$A$2:$A$26</c:f>
              <c:strCache>
                <c:ptCount val="25"/>
                <c:pt idx="0">
                  <c:v>m.iqiyi.com</c:v>
                </c:pt>
                <c:pt idx="1">
                  <c:v>m.zwdu.com</c:v>
                </c:pt>
                <c:pt idx="2">
                  <c:v>m.120ask.com</c:v>
                </c:pt>
                <c:pt idx="3">
                  <c:v>www.zhihu.com</c:v>
                </c:pt>
                <c:pt idx="4">
                  <c:v>m.autohome.com.cn</c:v>
                </c:pt>
                <c:pt idx="5">
                  <c:v>vivo.yidianzixun.com</c:v>
                </c:pt>
                <c:pt idx="6">
                  <c:v>topic.vivo.com.cn</c:v>
                </c:pt>
                <c:pt idx="7">
                  <c:v>m.douban.com</c:v>
                </c:pt>
                <c:pt idx="8">
                  <c:v>h5.m.taobao.com</c:v>
                </c:pt>
                <c:pt idx="9">
                  <c:v>wap.xbiquge6.com</c:v>
                </c:pt>
                <c:pt idx="10">
                  <c:v>open.toutiao.com</c:v>
                </c:pt>
                <c:pt idx="11">
                  <c:v>jx.tmall.com</c:v>
                </c:pt>
                <c:pt idx="12">
                  <c:v>i.ifeng.com</c:v>
                </c:pt>
                <c:pt idx="13">
                  <c:v>m.v.qq.com</c:v>
                </c:pt>
                <c:pt idx="14">
                  <c:v>hiwifi.wiair.com</c:v>
                </c:pt>
                <c:pt idx="15">
                  <c:v>m.weibo.cn</c:v>
                </c:pt>
                <c:pt idx="16">
                  <c:v>mp.weixin.qq.com</c:v>
                </c:pt>
                <c:pt idx="17">
                  <c:v>a.app.qq.com</c:v>
                </c:pt>
                <c:pt idx="18">
                  <c:v>m.baidu.com</c:v>
                </c:pt>
                <c:pt idx="19">
                  <c:v>m.sohu.com</c:v>
                </c:pt>
                <c:pt idx="20">
                  <c:v>m.youlai.cn</c:v>
                </c:pt>
                <c:pt idx="21">
                  <c:v>sina.cn</c:v>
                </c:pt>
                <c:pt idx="22">
                  <c:v>xw.qq.com</c:v>
                </c:pt>
                <c:pt idx="23">
                  <c:v>wap.sogou.com</c:v>
                </c:pt>
                <c:pt idx="24">
                  <c:v>m.jd.com</c:v>
                </c:pt>
              </c:strCache>
            </c:strRef>
          </c:cat>
          <c:val>
            <c:numRef>
              <c:f>'D:\我的文档\11056425\Desktop\首帧\首帧q3补测11.21\[vivo-4G关加速-11.19.xls]首帧对比调整'!$D$2:$D$26</c:f>
              <c:numCache>
                <c:formatCode>General</c:formatCode>
                <c:ptCount val="25"/>
                <c:pt idx="0">
                  <c:v>0.694814733333333</c:v>
                </c:pt>
                <c:pt idx="1">
                  <c:v>4.32222222222222</c:v>
                </c:pt>
                <c:pt idx="2">
                  <c:v>1.53076846153846</c:v>
                </c:pt>
                <c:pt idx="3">
                  <c:v>0.8422222</c:v>
                </c:pt>
                <c:pt idx="4">
                  <c:v>0.919259333333333</c:v>
                </c:pt>
                <c:pt idx="5">
                  <c:v>1.00427284615385</c:v>
                </c:pt>
                <c:pt idx="6">
                  <c:v>1.10854792307692</c:v>
                </c:pt>
                <c:pt idx="7">
                  <c:v>0.859523857142857</c:v>
                </c:pt>
                <c:pt idx="8">
                  <c:v>1.67870333333333</c:v>
                </c:pt>
                <c:pt idx="9">
                  <c:v>2.101482</c:v>
                </c:pt>
                <c:pt idx="10">
                  <c:v>0.728148133333333</c:v>
                </c:pt>
                <c:pt idx="11">
                  <c:v>2.81984142857143</c:v>
                </c:pt>
                <c:pt idx="12">
                  <c:v>0.996031571428571</c:v>
                </c:pt>
                <c:pt idx="13">
                  <c:v>1.28095</c:v>
                </c:pt>
                <c:pt idx="14">
                  <c:v>0.349629666666667</c:v>
                </c:pt>
                <c:pt idx="15">
                  <c:v>1.20158785714286</c:v>
                </c:pt>
                <c:pt idx="16">
                  <c:v>1.838518</c:v>
                </c:pt>
                <c:pt idx="17">
                  <c:v>1.29047571428571</c:v>
                </c:pt>
                <c:pt idx="18">
                  <c:v>0.925925533333333</c:v>
                </c:pt>
                <c:pt idx="19">
                  <c:v>1.06740773333333</c:v>
                </c:pt>
                <c:pt idx="20">
                  <c:v>1.35925933333333</c:v>
                </c:pt>
                <c:pt idx="21">
                  <c:v>0.979364785714286</c:v>
                </c:pt>
                <c:pt idx="22">
                  <c:v>1.615556</c:v>
                </c:pt>
                <c:pt idx="23">
                  <c:v>1.21407266666667</c:v>
                </c:pt>
                <c:pt idx="24">
                  <c:v>1.48889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3784448"/>
        <c:axId val="213785984"/>
      </c:barChart>
      <c:catAx>
        <c:axId val="213784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13785984"/>
        <c:crosses val="autoZero"/>
        <c:auto val="1"/>
        <c:lblAlgn val="ctr"/>
        <c:lblOffset val="100"/>
        <c:noMultiLvlLbl val="0"/>
      </c:catAx>
      <c:valAx>
        <c:axId val="213785984"/>
        <c:scaling>
          <c:orientation val="minMax"/>
          <c:max val="4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13784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直连（WIFI）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'D:\我的文档\11056425\Desktop\首帧\首帧q3补测11.21\[vivo-wifi关加速-11.21.xls]首帧对比'!$B$1</c:f>
              <c:strCache>
                <c:ptCount val="1"/>
                <c:pt idx="0">
                  <c:v>vivo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'D:\我的文档\11056425\Desktop\首帧\首帧q3补测11.21\[vivo-wifi关加速-11.21.xls]首帧对比'!$A$2:$A$26</c:f>
              <c:strCache>
                <c:ptCount val="25"/>
                <c:pt idx="0">
                  <c:v>m.iqiyi.com</c:v>
                </c:pt>
                <c:pt idx="1">
                  <c:v>m.zwdu.com</c:v>
                </c:pt>
                <c:pt idx="2">
                  <c:v>m.120ask.com</c:v>
                </c:pt>
                <c:pt idx="3">
                  <c:v>www.zhihu.com</c:v>
                </c:pt>
                <c:pt idx="4">
                  <c:v>m.autohome.com.cn</c:v>
                </c:pt>
                <c:pt idx="5">
                  <c:v>vivo.yidianzixun.com</c:v>
                </c:pt>
                <c:pt idx="6">
                  <c:v>topic.vivo.com.cn</c:v>
                </c:pt>
                <c:pt idx="7">
                  <c:v>m.douban.com</c:v>
                </c:pt>
                <c:pt idx="8">
                  <c:v>h5.m.taobao.com</c:v>
                </c:pt>
                <c:pt idx="9">
                  <c:v>wap.xbiquge6.com</c:v>
                </c:pt>
                <c:pt idx="10">
                  <c:v>open.toutiao.com</c:v>
                </c:pt>
                <c:pt idx="11">
                  <c:v>jx.tmall.com</c:v>
                </c:pt>
                <c:pt idx="12">
                  <c:v>i.ifeng.com</c:v>
                </c:pt>
                <c:pt idx="13">
                  <c:v>m.v.qq.com</c:v>
                </c:pt>
                <c:pt idx="14">
                  <c:v>hiwifi.wiair.com</c:v>
                </c:pt>
                <c:pt idx="15">
                  <c:v>m.weibo.cn</c:v>
                </c:pt>
                <c:pt idx="16">
                  <c:v>mp.weixin.qq.com</c:v>
                </c:pt>
                <c:pt idx="17">
                  <c:v>a.app.qq.com</c:v>
                </c:pt>
                <c:pt idx="18">
                  <c:v>m.baidu.com</c:v>
                </c:pt>
                <c:pt idx="19">
                  <c:v>m.sohu.com</c:v>
                </c:pt>
                <c:pt idx="20">
                  <c:v>m.youlai.cn</c:v>
                </c:pt>
                <c:pt idx="21">
                  <c:v>sina.cn</c:v>
                </c:pt>
                <c:pt idx="22">
                  <c:v>xw.qq.com</c:v>
                </c:pt>
                <c:pt idx="23">
                  <c:v>wap.sogou.com</c:v>
                </c:pt>
                <c:pt idx="24">
                  <c:v>m.jd.com</c:v>
                </c:pt>
              </c:strCache>
            </c:strRef>
          </c:cat>
          <c:val>
            <c:numRef>
              <c:f>'D:\我的文档\11056425\Desktop\首帧\首帧q3补测11.21\[vivo-wifi关加速-11.21.xls]首帧对比'!$B$2:$B$26</c:f>
              <c:numCache>
                <c:formatCode>General</c:formatCode>
                <c:ptCount val="25"/>
                <c:pt idx="0">
                  <c:v>0.674603071428571</c:v>
                </c:pt>
                <c:pt idx="1">
                  <c:v>1.88888785714286</c:v>
                </c:pt>
                <c:pt idx="2">
                  <c:v>1.2583325</c:v>
                </c:pt>
                <c:pt idx="3">
                  <c:v>0.573333266666667</c:v>
                </c:pt>
                <c:pt idx="4">
                  <c:v>0.707936428571429</c:v>
                </c:pt>
                <c:pt idx="5">
                  <c:v>0.800793285714286</c:v>
                </c:pt>
                <c:pt idx="6">
                  <c:v>0.783333142857143</c:v>
                </c:pt>
                <c:pt idx="7">
                  <c:v>1.275</c:v>
                </c:pt>
                <c:pt idx="8">
                  <c:v>1.111110375</c:v>
                </c:pt>
                <c:pt idx="9">
                  <c:v>1.87698357142857</c:v>
                </c:pt>
                <c:pt idx="10">
                  <c:v>0.537037</c:v>
                </c:pt>
                <c:pt idx="11">
                  <c:v>2.06752230769231</c:v>
                </c:pt>
                <c:pt idx="12">
                  <c:v>0.791666416666667</c:v>
                </c:pt>
                <c:pt idx="13">
                  <c:v>0.895237928571428</c:v>
                </c:pt>
                <c:pt idx="14">
                  <c:v>0.267521461538462</c:v>
                </c:pt>
                <c:pt idx="15">
                  <c:v>0.547008615384615</c:v>
                </c:pt>
                <c:pt idx="16">
                  <c:v>1.288888</c:v>
                </c:pt>
                <c:pt idx="17">
                  <c:v>1.0249995</c:v>
                </c:pt>
                <c:pt idx="18">
                  <c:v>0.428571357142857</c:v>
                </c:pt>
                <c:pt idx="19">
                  <c:v>0.810256153846154</c:v>
                </c:pt>
                <c:pt idx="20">
                  <c:v>0.834814866666667</c:v>
                </c:pt>
                <c:pt idx="21">
                  <c:v>0.580158785714286</c:v>
                </c:pt>
                <c:pt idx="22">
                  <c:v>1.28148066666667</c:v>
                </c:pt>
                <c:pt idx="23">
                  <c:v>0.954814733333333</c:v>
                </c:pt>
                <c:pt idx="24">
                  <c:v>1.127408</c:v>
                </c:pt>
              </c:numCache>
            </c:numRef>
          </c:val>
        </c:ser>
        <c:ser>
          <c:idx val="1"/>
          <c:order val="1"/>
          <c:tx>
            <c:strRef>
              <c:f>'D:\我的文档\11056425\Desktop\首帧\首帧q3补测11.21\[vivo-wifi关加速-11.21.xls]首帧对比'!$C$1</c:f>
              <c:strCache>
                <c:ptCount val="1"/>
                <c:pt idx="0">
                  <c:v>uc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'D:\我的文档\11056425\Desktop\首帧\首帧q3补测11.21\[vivo-wifi关加速-11.21.xls]首帧对比'!$A$2:$A$26</c:f>
              <c:strCache>
                <c:ptCount val="25"/>
                <c:pt idx="0">
                  <c:v>m.iqiyi.com</c:v>
                </c:pt>
                <c:pt idx="1">
                  <c:v>m.zwdu.com</c:v>
                </c:pt>
                <c:pt idx="2">
                  <c:v>m.120ask.com</c:v>
                </c:pt>
                <c:pt idx="3">
                  <c:v>www.zhihu.com</c:v>
                </c:pt>
                <c:pt idx="4">
                  <c:v>m.autohome.com.cn</c:v>
                </c:pt>
                <c:pt idx="5">
                  <c:v>vivo.yidianzixun.com</c:v>
                </c:pt>
                <c:pt idx="6">
                  <c:v>topic.vivo.com.cn</c:v>
                </c:pt>
                <c:pt idx="7">
                  <c:v>m.douban.com</c:v>
                </c:pt>
                <c:pt idx="8">
                  <c:v>h5.m.taobao.com</c:v>
                </c:pt>
                <c:pt idx="9">
                  <c:v>wap.xbiquge6.com</c:v>
                </c:pt>
                <c:pt idx="10">
                  <c:v>open.toutiao.com</c:v>
                </c:pt>
                <c:pt idx="11">
                  <c:v>jx.tmall.com</c:v>
                </c:pt>
                <c:pt idx="12">
                  <c:v>i.ifeng.com</c:v>
                </c:pt>
                <c:pt idx="13">
                  <c:v>m.v.qq.com</c:v>
                </c:pt>
                <c:pt idx="14">
                  <c:v>hiwifi.wiair.com</c:v>
                </c:pt>
                <c:pt idx="15">
                  <c:v>m.weibo.cn</c:v>
                </c:pt>
                <c:pt idx="16">
                  <c:v>mp.weixin.qq.com</c:v>
                </c:pt>
                <c:pt idx="17">
                  <c:v>a.app.qq.com</c:v>
                </c:pt>
                <c:pt idx="18">
                  <c:v>m.baidu.com</c:v>
                </c:pt>
                <c:pt idx="19">
                  <c:v>m.sohu.com</c:v>
                </c:pt>
                <c:pt idx="20">
                  <c:v>m.youlai.cn</c:v>
                </c:pt>
                <c:pt idx="21">
                  <c:v>sina.cn</c:v>
                </c:pt>
                <c:pt idx="22">
                  <c:v>xw.qq.com</c:v>
                </c:pt>
                <c:pt idx="23">
                  <c:v>wap.sogou.com</c:v>
                </c:pt>
                <c:pt idx="24">
                  <c:v>m.jd.com</c:v>
                </c:pt>
              </c:strCache>
            </c:strRef>
          </c:cat>
          <c:val>
            <c:numRef>
              <c:f>'D:\我的文档\11056425\Desktop\首帧\首帧q3补测11.21\[vivo-wifi关加速-11.21.xls]首帧对比'!$C$2:$C$26</c:f>
              <c:numCache>
                <c:formatCode>General</c:formatCode>
                <c:ptCount val="25"/>
                <c:pt idx="0">
                  <c:v>0.696296333333333</c:v>
                </c:pt>
                <c:pt idx="1">
                  <c:v>1.54074</c:v>
                </c:pt>
                <c:pt idx="2">
                  <c:v>1.40889</c:v>
                </c:pt>
                <c:pt idx="3">
                  <c:v>0.596969636363636</c:v>
                </c:pt>
                <c:pt idx="4">
                  <c:v>0.886324846153846</c:v>
                </c:pt>
                <c:pt idx="5">
                  <c:v>0.682539571428571</c:v>
                </c:pt>
                <c:pt idx="6">
                  <c:v>0.9095235</c:v>
                </c:pt>
                <c:pt idx="7">
                  <c:v>5.25185185185185</c:v>
                </c:pt>
                <c:pt idx="8">
                  <c:v>1.281111</c:v>
                </c:pt>
                <c:pt idx="9">
                  <c:v>1.87575727272727</c:v>
                </c:pt>
                <c:pt idx="10">
                  <c:v>0.496825357142857</c:v>
                </c:pt>
                <c:pt idx="11">
                  <c:v>2.23333333333333</c:v>
                </c:pt>
                <c:pt idx="12">
                  <c:v>0.8416665</c:v>
                </c:pt>
                <c:pt idx="13">
                  <c:v>1.037039</c:v>
                </c:pt>
                <c:pt idx="14">
                  <c:v>0.323148083333333</c:v>
                </c:pt>
                <c:pt idx="15">
                  <c:v>0.857142285714286</c:v>
                </c:pt>
                <c:pt idx="16">
                  <c:v>1.50518466666667</c:v>
                </c:pt>
                <c:pt idx="17">
                  <c:v>1.2250025</c:v>
                </c:pt>
                <c:pt idx="18">
                  <c:v>0.7903704</c:v>
                </c:pt>
                <c:pt idx="19">
                  <c:v>0.689629533333333</c:v>
                </c:pt>
                <c:pt idx="20">
                  <c:v>0.9203695</c:v>
                </c:pt>
                <c:pt idx="21">
                  <c:v>0.6166665</c:v>
                </c:pt>
                <c:pt idx="22">
                  <c:v>1.39333333333333</c:v>
                </c:pt>
                <c:pt idx="23">
                  <c:v>0.97619</c:v>
                </c:pt>
                <c:pt idx="24">
                  <c:v>0.998610875</c:v>
                </c:pt>
              </c:numCache>
            </c:numRef>
          </c:val>
        </c:ser>
        <c:ser>
          <c:idx val="2"/>
          <c:order val="2"/>
          <c:tx>
            <c:strRef>
              <c:f>'D:\我的文档\11056425\Desktop\首帧\首帧q3补测11.21\[vivo-wifi关加速-11.21.xls]首帧对比'!$D$1</c:f>
              <c:strCache>
                <c:ptCount val="1"/>
                <c:pt idx="0">
                  <c:v>qq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'D:\我的文档\11056425\Desktop\首帧\首帧q3补测11.21\[vivo-wifi关加速-11.21.xls]首帧对比'!$A$2:$A$26</c:f>
              <c:strCache>
                <c:ptCount val="25"/>
                <c:pt idx="0">
                  <c:v>m.iqiyi.com</c:v>
                </c:pt>
                <c:pt idx="1">
                  <c:v>m.zwdu.com</c:v>
                </c:pt>
                <c:pt idx="2">
                  <c:v>m.120ask.com</c:v>
                </c:pt>
                <c:pt idx="3">
                  <c:v>www.zhihu.com</c:v>
                </c:pt>
                <c:pt idx="4">
                  <c:v>m.autohome.com.cn</c:v>
                </c:pt>
                <c:pt idx="5">
                  <c:v>vivo.yidianzixun.com</c:v>
                </c:pt>
                <c:pt idx="6">
                  <c:v>topic.vivo.com.cn</c:v>
                </c:pt>
                <c:pt idx="7">
                  <c:v>m.douban.com</c:v>
                </c:pt>
                <c:pt idx="8">
                  <c:v>h5.m.taobao.com</c:v>
                </c:pt>
                <c:pt idx="9">
                  <c:v>wap.xbiquge6.com</c:v>
                </c:pt>
                <c:pt idx="10">
                  <c:v>open.toutiao.com</c:v>
                </c:pt>
                <c:pt idx="11">
                  <c:v>jx.tmall.com</c:v>
                </c:pt>
                <c:pt idx="12">
                  <c:v>i.ifeng.com</c:v>
                </c:pt>
                <c:pt idx="13">
                  <c:v>m.v.qq.com</c:v>
                </c:pt>
                <c:pt idx="14">
                  <c:v>hiwifi.wiair.com</c:v>
                </c:pt>
                <c:pt idx="15">
                  <c:v>m.weibo.cn</c:v>
                </c:pt>
                <c:pt idx="16">
                  <c:v>mp.weixin.qq.com</c:v>
                </c:pt>
                <c:pt idx="17">
                  <c:v>a.app.qq.com</c:v>
                </c:pt>
                <c:pt idx="18">
                  <c:v>m.baidu.com</c:v>
                </c:pt>
                <c:pt idx="19">
                  <c:v>m.sohu.com</c:v>
                </c:pt>
                <c:pt idx="20">
                  <c:v>m.youlai.cn</c:v>
                </c:pt>
                <c:pt idx="21">
                  <c:v>sina.cn</c:v>
                </c:pt>
                <c:pt idx="22">
                  <c:v>xw.qq.com</c:v>
                </c:pt>
                <c:pt idx="23">
                  <c:v>wap.sogou.com</c:v>
                </c:pt>
                <c:pt idx="24">
                  <c:v>m.jd.com</c:v>
                </c:pt>
              </c:strCache>
            </c:strRef>
          </c:cat>
          <c:val>
            <c:numRef>
              <c:f>'D:\我的文档\11056425\Desktop\首帧\首帧q3补测11.21\[vivo-wifi关加速-11.21.xls]首帧对比'!$D$2:$D$26</c:f>
              <c:numCache>
                <c:formatCode>General</c:formatCode>
                <c:ptCount val="25"/>
                <c:pt idx="0">
                  <c:v>0.6238095</c:v>
                </c:pt>
                <c:pt idx="1">
                  <c:v>2.37481333333333</c:v>
                </c:pt>
                <c:pt idx="2">
                  <c:v>1.248148</c:v>
                </c:pt>
                <c:pt idx="3">
                  <c:v>0.457575636363636</c:v>
                </c:pt>
                <c:pt idx="4">
                  <c:v>0.732592533333333</c:v>
                </c:pt>
                <c:pt idx="5">
                  <c:v>0.7079365</c:v>
                </c:pt>
                <c:pt idx="6">
                  <c:v>0.746031785714286</c:v>
                </c:pt>
                <c:pt idx="7">
                  <c:v>1.96666666666667</c:v>
                </c:pt>
                <c:pt idx="8">
                  <c:v>1.135556</c:v>
                </c:pt>
                <c:pt idx="9">
                  <c:v>2.236296</c:v>
                </c:pt>
                <c:pt idx="10">
                  <c:v>0.3866668</c:v>
                </c:pt>
                <c:pt idx="11">
                  <c:v>2.06963066666667</c:v>
                </c:pt>
                <c:pt idx="12">
                  <c:v>0.7096296</c:v>
                </c:pt>
                <c:pt idx="13">
                  <c:v>0.965925666666667</c:v>
                </c:pt>
                <c:pt idx="14">
                  <c:v>0.231851733333333</c:v>
                </c:pt>
                <c:pt idx="15">
                  <c:v>0.712963083333333</c:v>
                </c:pt>
                <c:pt idx="16">
                  <c:v>1.19481506666667</c:v>
                </c:pt>
                <c:pt idx="17">
                  <c:v>1.095726</c:v>
                </c:pt>
                <c:pt idx="18">
                  <c:v>0.868889</c:v>
                </c:pt>
                <c:pt idx="19">
                  <c:v>0.658518533333333</c:v>
                </c:pt>
                <c:pt idx="20">
                  <c:v>0.8251852</c:v>
                </c:pt>
                <c:pt idx="21">
                  <c:v>0.655555571428571</c:v>
                </c:pt>
                <c:pt idx="22">
                  <c:v>1.19481533333333</c:v>
                </c:pt>
                <c:pt idx="23">
                  <c:v>1.04761857142857</c:v>
                </c:pt>
                <c:pt idx="24">
                  <c:v>1.1095245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3841024"/>
        <c:axId val="213842560"/>
      </c:barChart>
      <c:catAx>
        <c:axId val="213841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13842560"/>
        <c:crosses val="autoZero"/>
        <c:auto val="1"/>
        <c:lblAlgn val="ctr"/>
        <c:lblOffset val="100"/>
        <c:noMultiLvlLbl val="0"/>
      </c:catAx>
      <c:valAx>
        <c:axId val="213842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13841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连通率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[去掉三者均打不开的网站.xlsx]Sheet1!$H$2</c:f>
              <c:strCache>
                <c:ptCount val="1"/>
                <c:pt idx="0">
                  <c:v>VIVO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[去掉三者均打不开的网站.xlsx]Sheet1!$G$3:$G$6</c:f>
              <c:strCache>
                <c:ptCount val="4"/>
                <c:pt idx="0">
                  <c:v>wifi-代理</c:v>
                </c:pt>
                <c:pt idx="1">
                  <c:v>4G-代理</c:v>
                </c:pt>
                <c:pt idx="2">
                  <c:v>wifi-直连</c:v>
                </c:pt>
                <c:pt idx="3">
                  <c:v>4G-直连</c:v>
                </c:pt>
              </c:strCache>
            </c:strRef>
          </c:cat>
          <c:val>
            <c:numRef>
              <c:f>[去掉三者均打不开的网站.xlsx]Sheet1!$H$3:$H$6</c:f>
              <c:numCache>
                <c:formatCode>0.00%</c:formatCode>
                <c:ptCount val="4"/>
                <c:pt idx="0">
                  <c:v>0.935400516795866</c:v>
                </c:pt>
                <c:pt idx="1">
                  <c:v>0.942544459644323</c:v>
                </c:pt>
                <c:pt idx="2">
                  <c:v>0.954367666232073</c:v>
                </c:pt>
                <c:pt idx="3">
                  <c:v>0.962447844228095</c:v>
                </c:pt>
              </c:numCache>
            </c:numRef>
          </c:val>
        </c:ser>
        <c:ser>
          <c:idx val="1"/>
          <c:order val="1"/>
          <c:tx>
            <c:strRef>
              <c:f>[去掉三者均打不开的网站.xlsx]Sheet1!$I$2</c:f>
              <c:strCache>
                <c:ptCount val="1"/>
                <c:pt idx="0">
                  <c:v>UC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[去掉三者均打不开的网站.xlsx]Sheet1!$G$3:$G$6</c:f>
              <c:strCache>
                <c:ptCount val="4"/>
                <c:pt idx="0">
                  <c:v>wifi-代理</c:v>
                </c:pt>
                <c:pt idx="1">
                  <c:v>4G-代理</c:v>
                </c:pt>
                <c:pt idx="2">
                  <c:v>wifi-直连</c:v>
                </c:pt>
                <c:pt idx="3">
                  <c:v>4G-直连</c:v>
                </c:pt>
              </c:strCache>
            </c:strRef>
          </c:cat>
          <c:val>
            <c:numRef>
              <c:f>[去掉三者均打不开的网站.xlsx]Sheet1!$I$3:$I$6</c:f>
              <c:numCache>
                <c:formatCode>0.00%</c:formatCode>
                <c:ptCount val="4"/>
                <c:pt idx="0">
                  <c:v>0.869509043927649</c:v>
                </c:pt>
                <c:pt idx="1">
                  <c:v>0.900136798905609</c:v>
                </c:pt>
                <c:pt idx="2">
                  <c:v>0.886571056062581</c:v>
                </c:pt>
                <c:pt idx="3">
                  <c:v>0.927677329624478</c:v>
                </c:pt>
              </c:numCache>
            </c:numRef>
          </c:val>
        </c:ser>
        <c:ser>
          <c:idx val="2"/>
          <c:order val="2"/>
          <c:tx>
            <c:strRef>
              <c:f>[去掉三者均打不开的网站.xlsx]Sheet1!$J$2</c:f>
              <c:strCache>
                <c:ptCount val="1"/>
                <c:pt idx="0">
                  <c:v>QQ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[去掉三者均打不开的网站.xlsx]Sheet1!$G$3:$G$6</c:f>
              <c:strCache>
                <c:ptCount val="4"/>
                <c:pt idx="0">
                  <c:v>wifi-代理</c:v>
                </c:pt>
                <c:pt idx="1">
                  <c:v>4G-代理</c:v>
                </c:pt>
                <c:pt idx="2">
                  <c:v>wifi-直连</c:v>
                </c:pt>
                <c:pt idx="3">
                  <c:v>4G-直连</c:v>
                </c:pt>
              </c:strCache>
            </c:strRef>
          </c:cat>
          <c:val>
            <c:numRef>
              <c:f>[去掉三者均打不开的网站.xlsx]Sheet1!$J$3:$J$6</c:f>
              <c:numCache>
                <c:formatCode>0.00%</c:formatCode>
                <c:ptCount val="4"/>
                <c:pt idx="0">
                  <c:v>0.937984496124031</c:v>
                </c:pt>
                <c:pt idx="1">
                  <c:v>0.928864569083447</c:v>
                </c:pt>
                <c:pt idx="2">
                  <c:v>0.940026075619296</c:v>
                </c:pt>
                <c:pt idx="3">
                  <c:v>0.927677329624478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13529608"/>
        <c:axId val="313529216"/>
      </c:barChart>
      <c:catAx>
        <c:axId val="313529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13529216"/>
        <c:crosses val="autoZero"/>
        <c:auto val="1"/>
        <c:lblAlgn val="ctr"/>
        <c:lblOffset val="100"/>
        <c:noMultiLvlLbl val="0"/>
      </c:catAx>
      <c:valAx>
        <c:axId val="313529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13529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200"/>
              <a:t>X9惯性滚动页面平均帧率（单位FPS）</a:t>
            </a:r>
            <a:endParaRPr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'[Q3流畅度-重新测试-5.0.xlsx]X9_Andr7--快速滑动帧率'!$E$73</c:f>
              <c:strCache>
                <c:ptCount val="1"/>
                <c:pt idx="0">
                  <c:v>vivo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'[Q3流畅度-重新测试-5.0.xlsx]X9_Andr7--快速滑动帧率'!$D$74:$D$79</c:f>
              <c:strCache>
                <c:ptCount val="6"/>
                <c:pt idx="0">
                  <c:v>新浪首页</c:v>
                </c:pt>
                <c:pt idx="1">
                  <c:v>腾讯首页</c:v>
                </c:pt>
                <c:pt idx="2">
                  <c:v>搜狗图片</c:v>
                </c:pt>
                <c:pt idx="3">
                  <c:v>京东首页</c:v>
                </c:pt>
                <c:pt idx="4">
                  <c:v>中关村在线</c:v>
                </c:pt>
                <c:pt idx="5">
                  <c:v>京东PC版</c:v>
                </c:pt>
              </c:strCache>
            </c:strRef>
          </c:cat>
          <c:val>
            <c:numRef>
              <c:f>'[Q3流畅度-重新测试-5.0.xlsx]X9_Andr7--快速滑动帧率'!$E$74:$E$79</c:f>
              <c:numCache>
                <c:formatCode>General</c:formatCode>
                <c:ptCount val="6"/>
                <c:pt idx="0">
                  <c:v>60</c:v>
                </c:pt>
                <c:pt idx="1">
                  <c:v>60</c:v>
                </c:pt>
                <c:pt idx="2">
                  <c:v>60</c:v>
                </c:pt>
                <c:pt idx="3">
                  <c:v>60</c:v>
                </c:pt>
                <c:pt idx="4">
                  <c:v>60</c:v>
                </c:pt>
                <c:pt idx="5">
                  <c:v>60</c:v>
                </c:pt>
              </c:numCache>
            </c:numRef>
          </c:val>
        </c:ser>
        <c:ser>
          <c:idx val="1"/>
          <c:order val="1"/>
          <c:tx>
            <c:strRef>
              <c:f>'[Q3流畅度-重新测试-5.0.xlsx]X9_Andr7--快速滑动帧率'!$F$73</c:f>
              <c:strCache>
                <c:ptCount val="1"/>
                <c:pt idx="0">
                  <c:v>UC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'[Q3流畅度-重新测试-5.0.xlsx]X9_Andr7--快速滑动帧率'!$D$74:$D$79</c:f>
              <c:strCache>
                <c:ptCount val="6"/>
                <c:pt idx="0">
                  <c:v>新浪首页</c:v>
                </c:pt>
                <c:pt idx="1">
                  <c:v>腾讯首页</c:v>
                </c:pt>
                <c:pt idx="2">
                  <c:v>搜狗图片</c:v>
                </c:pt>
                <c:pt idx="3">
                  <c:v>京东首页</c:v>
                </c:pt>
                <c:pt idx="4">
                  <c:v>中关村在线</c:v>
                </c:pt>
                <c:pt idx="5">
                  <c:v>京东PC版</c:v>
                </c:pt>
              </c:strCache>
            </c:strRef>
          </c:cat>
          <c:val>
            <c:numRef>
              <c:f>'[Q3流畅度-重新测试-5.0.xlsx]X9_Andr7--快速滑动帧率'!$F$74:$F$79</c:f>
              <c:numCache>
                <c:formatCode>General</c:formatCode>
                <c:ptCount val="6"/>
                <c:pt idx="0">
                  <c:v>60</c:v>
                </c:pt>
                <c:pt idx="1" c:formatCode="0.00_);[Red]\(0.00\)">
                  <c:v>22.26</c:v>
                </c:pt>
                <c:pt idx="2">
                  <c:v>60</c:v>
                </c:pt>
                <c:pt idx="3" c:formatCode="0.00_);[Red]\(0.00\)">
                  <c:v>59.18</c:v>
                </c:pt>
                <c:pt idx="4">
                  <c:v>60</c:v>
                </c:pt>
                <c:pt idx="5" c:formatCode="0.00_);[Red]\(0.00\)">
                  <c:v>22.68</c:v>
                </c:pt>
              </c:numCache>
            </c:numRef>
          </c:val>
        </c:ser>
        <c:ser>
          <c:idx val="2"/>
          <c:order val="2"/>
          <c:tx>
            <c:strRef>
              <c:f>'[Q3流畅度-重新测试-5.0.xlsx]X9_Andr7--快速滑动帧率'!$G$73</c:f>
              <c:strCache>
                <c:ptCount val="1"/>
                <c:pt idx="0">
                  <c:v>QQ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'[Q3流畅度-重新测试-5.0.xlsx]X9_Andr7--快速滑动帧率'!$D$74:$D$79</c:f>
              <c:strCache>
                <c:ptCount val="6"/>
                <c:pt idx="0">
                  <c:v>新浪首页</c:v>
                </c:pt>
                <c:pt idx="1">
                  <c:v>腾讯首页</c:v>
                </c:pt>
                <c:pt idx="2">
                  <c:v>搜狗图片</c:v>
                </c:pt>
                <c:pt idx="3">
                  <c:v>京东首页</c:v>
                </c:pt>
                <c:pt idx="4">
                  <c:v>中关村在线</c:v>
                </c:pt>
                <c:pt idx="5">
                  <c:v>京东PC版</c:v>
                </c:pt>
              </c:strCache>
            </c:strRef>
          </c:cat>
          <c:val>
            <c:numRef>
              <c:f>'[Q3流畅度-重新测试-5.0.xlsx]X9_Andr7--快速滑动帧率'!$G$74:$G$79</c:f>
              <c:numCache>
                <c:formatCode>General</c:formatCode>
                <c:ptCount val="6"/>
                <c:pt idx="0">
                  <c:v>60</c:v>
                </c:pt>
                <c:pt idx="1">
                  <c:v>17.23</c:v>
                </c:pt>
                <c:pt idx="2">
                  <c:v>60</c:v>
                </c:pt>
                <c:pt idx="3">
                  <c:v>60</c:v>
                </c:pt>
                <c:pt idx="4">
                  <c:v>60</c:v>
                </c:pt>
                <c:pt idx="5">
                  <c:v>11.07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5669248"/>
        <c:axId val="712322407"/>
      </c:barChart>
      <c:catAx>
        <c:axId val="656692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12322407"/>
        <c:crosses val="autoZero"/>
        <c:auto val="1"/>
        <c:lblAlgn val="ctr"/>
        <c:lblOffset val="100"/>
        <c:noMultiLvlLbl val="0"/>
      </c:catAx>
      <c:valAx>
        <c:axId val="712322407"/>
        <c:scaling>
          <c:orientation val="minMax"/>
          <c:max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5669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200"/>
              <a:t>NEX 3惯性滚动页面平均帧率（单位FPS）</a:t>
            </a:r>
            <a:endParaRPr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'[Q3流畅度-重新测试-5.0.xlsx]NEX3--快速滑动帧率'!$D$71</c:f>
              <c:strCache>
                <c:ptCount val="1"/>
                <c:pt idx="0">
                  <c:v>vivo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'[Q3流畅度-重新测试-5.0.xlsx]NEX3--快速滑动帧率'!$C$72:$C$77</c:f>
              <c:strCache>
                <c:ptCount val="6"/>
                <c:pt idx="0">
                  <c:v>新浪首页</c:v>
                </c:pt>
                <c:pt idx="1">
                  <c:v>腾讯首页</c:v>
                </c:pt>
                <c:pt idx="2">
                  <c:v>搜狗图片</c:v>
                </c:pt>
                <c:pt idx="3">
                  <c:v>京东首页</c:v>
                </c:pt>
                <c:pt idx="4">
                  <c:v>中关村在线</c:v>
                </c:pt>
                <c:pt idx="5">
                  <c:v>京东PC版</c:v>
                </c:pt>
              </c:strCache>
            </c:strRef>
          </c:cat>
          <c:val>
            <c:numRef>
              <c:f>'[Q3流畅度-重新测试-5.0.xlsx]NEX3--快速滑动帧率'!$D$72:$D$77</c:f>
              <c:numCache>
                <c:formatCode>General</c:formatCode>
                <c:ptCount val="6"/>
                <c:pt idx="0">
                  <c:v>60</c:v>
                </c:pt>
                <c:pt idx="1">
                  <c:v>60</c:v>
                </c:pt>
                <c:pt idx="2">
                  <c:v>60</c:v>
                </c:pt>
                <c:pt idx="3">
                  <c:v>60</c:v>
                </c:pt>
                <c:pt idx="4">
                  <c:v>60</c:v>
                </c:pt>
                <c:pt idx="5">
                  <c:v>60</c:v>
                </c:pt>
              </c:numCache>
            </c:numRef>
          </c:val>
        </c:ser>
        <c:ser>
          <c:idx val="1"/>
          <c:order val="1"/>
          <c:tx>
            <c:strRef>
              <c:f>'[Q3流畅度-重新测试-5.0.xlsx]NEX3--快速滑动帧率'!$E$71</c:f>
              <c:strCache>
                <c:ptCount val="1"/>
                <c:pt idx="0">
                  <c:v>UC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'[Q3流畅度-重新测试-5.0.xlsx]NEX3--快速滑动帧率'!$C$72:$C$77</c:f>
              <c:strCache>
                <c:ptCount val="6"/>
                <c:pt idx="0">
                  <c:v>新浪首页</c:v>
                </c:pt>
                <c:pt idx="1">
                  <c:v>腾讯首页</c:v>
                </c:pt>
                <c:pt idx="2">
                  <c:v>搜狗图片</c:v>
                </c:pt>
                <c:pt idx="3">
                  <c:v>京东首页</c:v>
                </c:pt>
                <c:pt idx="4">
                  <c:v>中关村在线</c:v>
                </c:pt>
                <c:pt idx="5">
                  <c:v>京东PC版</c:v>
                </c:pt>
              </c:strCache>
            </c:strRef>
          </c:cat>
          <c:val>
            <c:numRef>
              <c:f>'[Q3流畅度-重新测试-5.0.xlsx]NEX3--快速滑动帧率'!$E$72:$E$77</c:f>
              <c:numCache>
                <c:formatCode>General</c:formatCode>
                <c:ptCount val="6"/>
                <c:pt idx="0">
                  <c:v>60</c:v>
                </c:pt>
                <c:pt idx="1">
                  <c:v>60</c:v>
                </c:pt>
                <c:pt idx="2">
                  <c:v>60</c:v>
                </c:pt>
                <c:pt idx="3">
                  <c:v>60</c:v>
                </c:pt>
                <c:pt idx="4">
                  <c:v>60</c:v>
                </c:pt>
                <c:pt idx="5" c:formatCode="0.00_);[Red]\(0.00\)">
                  <c:v>60</c:v>
                </c:pt>
              </c:numCache>
            </c:numRef>
          </c:val>
        </c:ser>
        <c:ser>
          <c:idx val="2"/>
          <c:order val="2"/>
          <c:tx>
            <c:strRef>
              <c:f>'[Q3流畅度-重新测试-5.0.xlsx]NEX3--快速滑动帧率'!$F$71</c:f>
              <c:strCache>
                <c:ptCount val="1"/>
                <c:pt idx="0">
                  <c:v>QQ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'[Q3流畅度-重新测试-5.0.xlsx]NEX3--快速滑动帧率'!$C$72:$C$77</c:f>
              <c:strCache>
                <c:ptCount val="6"/>
                <c:pt idx="0">
                  <c:v>新浪首页</c:v>
                </c:pt>
                <c:pt idx="1">
                  <c:v>腾讯首页</c:v>
                </c:pt>
                <c:pt idx="2">
                  <c:v>搜狗图片</c:v>
                </c:pt>
                <c:pt idx="3">
                  <c:v>京东首页</c:v>
                </c:pt>
                <c:pt idx="4">
                  <c:v>中关村在线</c:v>
                </c:pt>
                <c:pt idx="5">
                  <c:v>京东PC版</c:v>
                </c:pt>
              </c:strCache>
            </c:strRef>
          </c:cat>
          <c:val>
            <c:numRef>
              <c:f>'[Q3流畅度-重新测试-5.0.xlsx]NEX3--快速滑动帧率'!$F$72:$F$77</c:f>
              <c:numCache>
                <c:formatCode>General</c:formatCode>
                <c:ptCount val="6"/>
                <c:pt idx="0">
                  <c:v>60</c:v>
                </c:pt>
                <c:pt idx="1">
                  <c:v>60</c:v>
                </c:pt>
                <c:pt idx="2">
                  <c:v>60</c:v>
                </c:pt>
                <c:pt idx="3">
                  <c:v>60</c:v>
                </c:pt>
                <c:pt idx="4">
                  <c:v>60</c:v>
                </c:pt>
                <c:pt idx="5">
                  <c:v>41.36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52363605"/>
        <c:axId val="801703433"/>
      </c:barChart>
      <c:catAx>
        <c:axId val="65236360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01703433"/>
        <c:crosses val="autoZero"/>
        <c:auto val="1"/>
        <c:lblAlgn val="ctr"/>
        <c:lblOffset val="100"/>
        <c:noMultiLvlLbl val="0"/>
      </c:catAx>
      <c:valAx>
        <c:axId val="801703433"/>
        <c:scaling>
          <c:orientation val="minMax"/>
          <c:max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5236360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200"/>
              <a:t>X9手指拖动页面平均帧率（单位FPS）</a:t>
            </a:r>
            <a:endParaRPr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'[Q3流畅度-重新测试-5.0.xlsx]X9_Andr7--慢速滑动帧率'!$E$74</c:f>
              <c:strCache>
                <c:ptCount val="1"/>
                <c:pt idx="0">
                  <c:v>vivo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'[Q3流畅度-重新测试-5.0.xlsx]X9_Andr7--慢速滑动帧率'!$D$75:$D$80</c:f>
              <c:strCache>
                <c:ptCount val="6"/>
                <c:pt idx="0">
                  <c:v>新浪首页</c:v>
                </c:pt>
                <c:pt idx="1">
                  <c:v>腾讯首页</c:v>
                </c:pt>
                <c:pt idx="2">
                  <c:v>搜狗图片</c:v>
                </c:pt>
                <c:pt idx="3">
                  <c:v>京东首页</c:v>
                </c:pt>
                <c:pt idx="4">
                  <c:v>中关村在线</c:v>
                </c:pt>
                <c:pt idx="5">
                  <c:v>京东PC版</c:v>
                </c:pt>
              </c:strCache>
            </c:strRef>
          </c:cat>
          <c:val>
            <c:numRef>
              <c:f>'[Q3流畅度-重新测试-5.0.xlsx]X9_Andr7--慢速滑动帧率'!$E$75:$E$80</c:f>
              <c:numCache>
                <c:formatCode>General</c:formatCode>
                <c:ptCount val="6"/>
                <c:pt idx="0">
                  <c:v>60</c:v>
                </c:pt>
                <c:pt idx="1">
                  <c:v>60</c:v>
                </c:pt>
                <c:pt idx="2">
                  <c:v>60</c:v>
                </c:pt>
                <c:pt idx="3">
                  <c:v>60</c:v>
                </c:pt>
                <c:pt idx="4">
                  <c:v>60</c:v>
                </c:pt>
                <c:pt idx="5">
                  <c:v>60</c:v>
                </c:pt>
              </c:numCache>
            </c:numRef>
          </c:val>
        </c:ser>
        <c:ser>
          <c:idx val="1"/>
          <c:order val="1"/>
          <c:tx>
            <c:strRef>
              <c:f>'[Q3流畅度-重新测试-5.0.xlsx]X9_Andr7--慢速滑动帧率'!$F$74</c:f>
              <c:strCache>
                <c:ptCount val="1"/>
                <c:pt idx="0">
                  <c:v>UC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'[Q3流畅度-重新测试-5.0.xlsx]X9_Andr7--慢速滑动帧率'!$D$75:$D$80</c:f>
              <c:strCache>
                <c:ptCount val="6"/>
                <c:pt idx="0">
                  <c:v>新浪首页</c:v>
                </c:pt>
                <c:pt idx="1">
                  <c:v>腾讯首页</c:v>
                </c:pt>
                <c:pt idx="2">
                  <c:v>搜狗图片</c:v>
                </c:pt>
                <c:pt idx="3">
                  <c:v>京东首页</c:v>
                </c:pt>
                <c:pt idx="4">
                  <c:v>中关村在线</c:v>
                </c:pt>
                <c:pt idx="5">
                  <c:v>京东PC版</c:v>
                </c:pt>
              </c:strCache>
            </c:strRef>
          </c:cat>
          <c:val>
            <c:numRef>
              <c:f>'[Q3流畅度-重新测试-5.0.xlsx]X9_Andr7--慢速滑动帧率'!$F$75:$F$80</c:f>
              <c:numCache>
                <c:formatCode>General</c:formatCode>
                <c:ptCount val="6"/>
                <c:pt idx="0">
                  <c:v>60</c:v>
                </c:pt>
                <c:pt idx="1" c:formatCode="0.00_);[Red]\(0.00\)">
                  <c:v>39.63</c:v>
                </c:pt>
                <c:pt idx="2">
                  <c:v>60</c:v>
                </c:pt>
                <c:pt idx="3">
                  <c:v>60</c:v>
                </c:pt>
                <c:pt idx="4">
                  <c:v>60</c:v>
                </c:pt>
                <c:pt idx="5" c:formatCode="0.00_);[Red]\(0.00\)">
                  <c:v>25.06</c:v>
                </c:pt>
              </c:numCache>
            </c:numRef>
          </c:val>
        </c:ser>
        <c:ser>
          <c:idx val="2"/>
          <c:order val="2"/>
          <c:tx>
            <c:strRef>
              <c:f>'[Q3流畅度-重新测试-5.0.xlsx]X9_Andr7--慢速滑动帧率'!$G$74</c:f>
              <c:strCache>
                <c:ptCount val="1"/>
                <c:pt idx="0">
                  <c:v>QQ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'[Q3流畅度-重新测试-5.0.xlsx]X9_Andr7--慢速滑动帧率'!$D$75:$D$80</c:f>
              <c:strCache>
                <c:ptCount val="6"/>
                <c:pt idx="0">
                  <c:v>新浪首页</c:v>
                </c:pt>
                <c:pt idx="1">
                  <c:v>腾讯首页</c:v>
                </c:pt>
                <c:pt idx="2">
                  <c:v>搜狗图片</c:v>
                </c:pt>
                <c:pt idx="3">
                  <c:v>京东首页</c:v>
                </c:pt>
                <c:pt idx="4">
                  <c:v>中关村在线</c:v>
                </c:pt>
                <c:pt idx="5">
                  <c:v>京东PC版</c:v>
                </c:pt>
              </c:strCache>
            </c:strRef>
          </c:cat>
          <c:val>
            <c:numRef>
              <c:f>'[Q3流畅度-重新测试-5.0.xlsx]X9_Andr7--慢速滑动帧率'!$G$75:$G$80</c:f>
              <c:numCache>
                <c:formatCode>General</c:formatCode>
                <c:ptCount val="6"/>
                <c:pt idx="0">
                  <c:v>60</c:v>
                </c:pt>
                <c:pt idx="1">
                  <c:v>27.27</c:v>
                </c:pt>
                <c:pt idx="2">
                  <c:v>60</c:v>
                </c:pt>
                <c:pt idx="3">
                  <c:v>60</c:v>
                </c:pt>
                <c:pt idx="4">
                  <c:v>60</c:v>
                </c:pt>
                <c:pt idx="5">
                  <c:v>11.27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63721112"/>
        <c:axId val="131868501"/>
      </c:barChart>
      <c:catAx>
        <c:axId val="46372111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31868501"/>
        <c:crosses val="autoZero"/>
        <c:auto val="1"/>
        <c:lblAlgn val="ctr"/>
        <c:lblOffset val="100"/>
        <c:noMultiLvlLbl val="0"/>
      </c:catAx>
      <c:valAx>
        <c:axId val="131868501"/>
        <c:scaling>
          <c:orientation val="minMax"/>
          <c:max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63721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200"/>
              <a:t>NEX 3手指拖动页面平均帧率（单位FPS）</a:t>
            </a:r>
            <a:endParaRPr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'[Q3流畅度-重新测试-5.0.xlsx]NEX3--慢速滑动帧率'!$D$71</c:f>
              <c:strCache>
                <c:ptCount val="1"/>
                <c:pt idx="0">
                  <c:v>vivo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'[Q3流畅度-重新测试-5.0.xlsx]NEX3--慢速滑动帧率'!$C$72:$C$77</c:f>
              <c:strCache>
                <c:ptCount val="6"/>
                <c:pt idx="0">
                  <c:v>新浪首页</c:v>
                </c:pt>
                <c:pt idx="1">
                  <c:v>腾讯首页</c:v>
                </c:pt>
                <c:pt idx="2">
                  <c:v>搜狗图片</c:v>
                </c:pt>
                <c:pt idx="3">
                  <c:v>京东首页</c:v>
                </c:pt>
                <c:pt idx="4">
                  <c:v>中关村在线</c:v>
                </c:pt>
                <c:pt idx="5">
                  <c:v>京东PC版</c:v>
                </c:pt>
              </c:strCache>
            </c:strRef>
          </c:cat>
          <c:val>
            <c:numRef>
              <c:f>'[Q3流畅度-重新测试-5.0.xlsx]NEX3--慢速滑动帧率'!$D$72:$D$77</c:f>
              <c:numCache>
                <c:formatCode>General</c:formatCode>
                <c:ptCount val="6"/>
                <c:pt idx="0">
                  <c:v>60</c:v>
                </c:pt>
                <c:pt idx="1">
                  <c:v>60</c:v>
                </c:pt>
                <c:pt idx="2">
                  <c:v>60</c:v>
                </c:pt>
                <c:pt idx="3">
                  <c:v>60</c:v>
                </c:pt>
                <c:pt idx="4">
                  <c:v>60</c:v>
                </c:pt>
                <c:pt idx="5">
                  <c:v>60</c:v>
                </c:pt>
              </c:numCache>
            </c:numRef>
          </c:val>
        </c:ser>
        <c:ser>
          <c:idx val="1"/>
          <c:order val="1"/>
          <c:tx>
            <c:strRef>
              <c:f>'[Q3流畅度-重新测试-5.0.xlsx]NEX3--慢速滑动帧率'!$E$71</c:f>
              <c:strCache>
                <c:ptCount val="1"/>
                <c:pt idx="0">
                  <c:v>UC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'[Q3流畅度-重新测试-5.0.xlsx]NEX3--慢速滑动帧率'!$C$72:$C$77</c:f>
              <c:strCache>
                <c:ptCount val="6"/>
                <c:pt idx="0">
                  <c:v>新浪首页</c:v>
                </c:pt>
                <c:pt idx="1">
                  <c:v>腾讯首页</c:v>
                </c:pt>
                <c:pt idx="2">
                  <c:v>搜狗图片</c:v>
                </c:pt>
                <c:pt idx="3">
                  <c:v>京东首页</c:v>
                </c:pt>
                <c:pt idx="4">
                  <c:v>中关村在线</c:v>
                </c:pt>
                <c:pt idx="5">
                  <c:v>京东PC版</c:v>
                </c:pt>
              </c:strCache>
            </c:strRef>
          </c:cat>
          <c:val>
            <c:numRef>
              <c:f>'[Q3流畅度-重新测试-5.0.xlsx]NEX3--慢速滑动帧率'!$E$72:$E$77</c:f>
              <c:numCache>
                <c:formatCode>General</c:formatCode>
                <c:ptCount val="6"/>
                <c:pt idx="0">
                  <c:v>60</c:v>
                </c:pt>
                <c:pt idx="1">
                  <c:v>60</c:v>
                </c:pt>
                <c:pt idx="2">
                  <c:v>60</c:v>
                </c:pt>
                <c:pt idx="3">
                  <c:v>60</c:v>
                </c:pt>
                <c:pt idx="4">
                  <c:v>60</c:v>
                </c:pt>
                <c:pt idx="5" c:formatCode="0.00_);[Red]\(0.00\)">
                  <c:v>58.52</c:v>
                </c:pt>
              </c:numCache>
            </c:numRef>
          </c:val>
        </c:ser>
        <c:ser>
          <c:idx val="2"/>
          <c:order val="2"/>
          <c:tx>
            <c:strRef>
              <c:f>'[Q3流畅度-重新测试-5.0.xlsx]NEX3--慢速滑动帧率'!$F$71</c:f>
              <c:strCache>
                <c:ptCount val="1"/>
                <c:pt idx="0">
                  <c:v>QQ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'[Q3流畅度-重新测试-5.0.xlsx]NEX3--慢速滑动帧率'!$C$72:$C$77</c:f>
              <c:strCache>
                <c:ptCount val="6"/>
                <c:pt idx="0">
                  <c:v>新浪首页</c:v>
                </c:pt>
                <c:pt idx="1">
                  <c:v>腾讯首页</c:v>
                </c:pt>
                <c:pt idx="2">
                  <c:v>搜狗图片</c:v>
                </c:pt>
                <c:pt idx="3">
                  <c:v>京东首页</c:v>
                </c:pt>
                <c:pt idx="4">
                  <c:v>中关村在线</c:v>
                </c:pt>
                <c:pt idx="5">
                  <c:v>京东PC版</c:v>
                </c:pt>
              </c:strCache>
            </c:strRef>
          </c:cat>
          <c:val>
            <c:numRef>
              <c:f>'[Q3流畅度-重新测试-5.0.xlsx]NEX3--慢速滑动帧率'!$F$72:$F$77</c:f>
              <c:numCache>
                <c:formatCode>General</c:formatCode>
                <c:ptCount val="6"/>
                <c:pt idx="0">
                  <c:v>60</c:v>
                </c:pt>
                <c:pt idx="1">
                  <c:v>60</c:v>
                </c:pt>
                <c:pt idx="2">
                  <c:v>60</c:v>
                </c:pt>
                <c:pt idx="3">
                  <c:v>60</c:v>
                </c:pt>
                <c:pt idx="4">
                  <c:v>60</c:v>
                </c:pt>
                <c:pt idx="5">
                  <c:v>52.76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50436708"/>
        <c:axId val="719748044"/>
      </c:barChart>
      <c:catAx>
        <c:axId val="35043670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19748044"/>
        <c:crosses val="autoZero"/>
        <c:auto val="1"/>
        <c:lblAlgn val="ctr"/>
        <c:lblOffset val="100"/>
        <c:noMultiLvlLbl val="0"/>
      </c:catAx>
      <c:valAx>
        <c:axId val="719748044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504367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19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19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19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chart" Target="../charts/chart9.xml"/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chart" Target="../charts/chart6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chart" Target="../charts/chart13.xml"/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chart" Target="../charts/chart10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chart" Target="../charts/chart17.xml"/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chart" Target="../charts/chart1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chart" Target="../charts/chart19.xml"/><Relationship Id="rId1" Type="http://schemas.openxmlformats.org/officeDocument/2006/relationships/chart" Target="../charts/chart18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chart" Target="../charts/chart21.xml"/><Relationship Id="rId1" Type="http://schemas.openxmlformats.org/officeDocument/2006/relationships/chart" Target="../charts/char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chart" Target="../charts/chart26.xml"/><Relationship Id="rId1" Type="http://schemas.openxmlformats.org/officeDocument/2006/relationships/chart" Target="../charts/char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/>
          <p:cNvSpPr/>
          <p:nvPr/>
        </p:nvSpPr>
        <p:spPr bwMode="auto">
          <a:xfrm>
            <a:off x="0" y="946270"/>
            <a:ext cx="11328078" cy="5332963"/>
          </a:xfrm>
          <a:custGeom>
            <a:avLst/>
            <a:gdLst>
              <a:gd name="T0" fmla="*/ 0 w 4756"/>
              <a:gd name="T1" fmla="*/ 0 h 2239"/>
              <a:gd name="T2" fmla="*/ 3897 w 4756"/>
              <a:gd name="T3" fmla="*/ 0 h 2239"/>
              <a:gd name="T4" fmla="*/ 4756 w 4756"/>
              <a:gd name="T5" fmla="*/ 1121 h 2239"/>
              <a:gd name="T6" fmla="*/ 3897 w 4756"/>
              <a:gd name="T7" fmla="*/ 2239 h 2239"/>
              <a:gd name="T8" fmla="*/ 0 w 4756"/>
              <a:gd name="T9" fmla="*/ 2239 h 2239"/>
              <a:gd name="T10" fmla="*/ 0 w 4756"/>
              <a:gd name="T11" fmla="*/ 0 h 2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56" h="2239">
                <a:moveTo>
                  <a:pt x="0" y="0"/>
                </a:moveTo>
                <a:lnTo>
                  <a:pt x="3897" y="0"/>
                </a:lnTo>
                <a:lnTo>
                  <a:pt x="4756" y="1121"/>
                </a:lnTo>
                <a:lnTo>
                  <a:pt x="3897" y="2239"/>
                </a:lnTo>
                <a:lnTo>
                  <a:pt x="0" y="2239"/>
                </a:lnTo>
                <a:lnTo>
                  <a:pt x="0" y="0"/>
                </a:lnTo>
                <a:close/>
              </a:path>
            </a:pathLst>
          </a:custGeom>
          <a:solidFill>
            <a:srgbClr val="008CD7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 dirty="0"/>
          </a:p>
        </p:txBody>
      </p:sp>
      <p:sp>
        <p:nvSpPr>
          <p:cNvPr id="18" name="Freeform 7"/>
          <p:cNvSpPr/>
          <p:nvPr/>
        </p:nvSpPr>
        <p:spPr bwMode="auto">
          <a:xfrm>
            <a:off x="5942716" y="-4087"/>
            <a:ext cx="4620789" cy="7240824"/>
          </a:xfrm>
          <a:custGeom>
            <a:avLst/>
            <a:gdLst>
              <a:gd name="T0" fmla="*/ 0 w 1940"/>
              <a:gd name="T1" fmla="*/ 0 h 3040"/>
              <a:gd name="T2" fmla="*/ 774 w 1940"/>
              <a:gd name="T3" fmla="*/ 0 h 3040"/>
              <a:gd name="T4" fmla="*/ 1938 w 1940"/>
              <a:gd name="T5" fmla="*/ 1537 h 3040"/>
              <a:gd name="T6" fmla="*/ 1940 w 1940"/>
              <a:gd name="T7" fmla="*/ 1537 h 3040"/>
              <a:gd name="T8" fmla="*/ 774 w 1940"/>
              <a:gd name="T9" fmla="*/ 3040 h 3040"/>
              <a:gd name="T10" fmla="*/ 0 w 1940"/>
              <a:gd name="T11" fmla="*/ 3040 h 3040"/>
              <a:gd name="T12" fmla="*/ 1167 w 1940"/>
              <a:gd name="T13" fmla="*/ 1537 h 3040"/>
              <a:gd name="T14" fmla="*/ 0 w 1940"/>
              <a:gd name="T15" fmla="*/ 0 h 30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40" h="3040">
                <a:moveTo>
                  <a:pt x="0" y="0"/>
                </a:moveTo>
                <a:lnTo>
                  <a:pt x="774" y="0"/>
                </a:lnTo>
                <a:lnTo>
                  <a:pt x="1938" y="1537"/>
                </a:lnTo>
                <a:lnTo>
                  <a:pt x="1940" y="1537"/>
                </a:lnTo>
                <a:lnTo>
                  <a:pt x="774" y="3040"/>
                </a:lnTo>
                <a:lnTo>
                  <a:pt x="0" y="3040"/>
                </a:lnTo>
                <a:lnTo>
                  <a:pt x="1167" y="1537"/>
                </a:lnTo>
                <a:lnTo>
                  <a:pt x="0" y="0"/>
                </a:lnTo>
                <a:close/>
              </a:path>
            </a:pathLst>
          </a:custGeom>
          <a:solidFill>
            <a:srgbClr val="82B1E5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4171315" y="2554605"/>
            <a:ext cx="480441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4800" b="1" cap="all" spc="300" dirty="0" smtClean="0">
                <a:solidFill>
                  <a:schemeClr val="bg1"/>
                </a:solidFill>
                <a:cs typeface="Arial" panose="020B0604020202020204" pitchFamily="34" charset="0"/>
              </a:rPr>
              <a:t>浏览器内核技术</a:t>
            </a:r>
            <a:endParaRPr lang="zh-CN" altLang="en-US" sz="6400" b="1" cap="all" spc="300" dirty="0" smtClean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zh-CN" sz="4000" b="1" cap="all" spc="300" dirty="0">
                <a:solidFill>
                  <a:schemeClr val="bg1"/>
                </a:solidFill>
                <a:cs typeface="Arial" panose="020B0604020202020204" pitchFamily="34" charset="0"/>
              </a:rPr>
              <a:t>Q1</a:t>
            </a:r>
            <a:r>
              <a:rPr lang="zh-CN" altLang="en-US" sz="4000" b="1" cap="all" spc="300" dirty="0">
                <a:solidFill>
                  <a:schemeClr val="bg1"/>
                </a:solidFill>
                <a:cs typeface="Arial" panose="020B0604020202020204" pitchFamily="34" charset="0"/>
              </a:rPr>
              <a:t>分析报告</a:t>
            </a:r>
            <a:endParaRPr lang="zh-CN" altLang="en-US" sz="4000" b="1" cap="all" spc="3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838200" y="4466783"/>
            <a:ext cx="68183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838200" y="4507423"/>
            <a:ext cx="6818313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500" cap="all" dirty="0">
                <a:solidFill>
                  <a:schemeClr val="bg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2020 BROWSER CORE TECHNOLOGY analysis</a:t>
            </a:r>
            <a:endParaRPr lang="zh-CN" altLang="en-US" sz="2500" cap="all" dirty="0">
              <a:solidFill>
                <a:schemeClr val="bg1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259"/>
          <p:cNvSpPr>
            <a:spLocks noChangeArrowheads="1"/>
          </p:cNvSpPr>
          <p:nvPr/>
        </p:nvSpPr>
        <p:spPr bwMode="auto">
          <a:xfrm>
            <a:off x="452711" y="2450701"/>
            <a:ext cx="4032448" cy="221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3800" cap="all" spc="3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2020</a:t>
            </a:r>
            <a:endParaRPr lang="zh-CN" altLang="en-US" sz="13800" cap="all" spc="3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30" y="494806"/>
            <a:ext cx="1960364" cy="644120"/>
          </a:xfrm>
          <a:prstGeom prst="rect">
            <a:avLst/>
          </a:prstGeom>
        </p:spPr>
      </p:pic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5024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701675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竞品指标对比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数据分析对比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首帧速度（直连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WIFI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）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5"/>
          <p:cNvSpPr txBox="1"/>
          <p:nvPr/>
        </p:nvSpPr>
        <p:spPr>
          <a:xfrm>
            <a:off x="5417820" y="5695315"/>
            <a:ext cx="30721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注：</a:t>
            </a:r>
            <a:r>
              <a:rPr lang="zh-CN" altLang="en-US" sz="1200" dirty="0" smtClean="0">
                <a:sym typeface="+mn-ea"/>
              </a:rPr>
              <a:t>数值越低代表速度越快。</a:t>
            </a:r>
            <a:endParaRPr lang="zh-CN" altLang="en-US" sz="1200" dirty="0" smtClean="0"/>
          </a:p>
        </p:txBody>
      </p:sp>
      <p:graphicFrame>
        <p:nvGraphicFramePr>
          <p:cNvPr id="5" name="图表 2"/>
          <p:cNvGraphicFramePr/>
          <p:nvPr/>
        </p:nvGraphicFramePr>
        <p:xfrm>
          <a:off x="2309813" y="1549400"/>
          <a:ext cx="8239125" cy="4133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590165" y="6039485"/>
            <a:ext cx="7649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测试结果：</a:t>
            </a:r>
            <a:r>
              <a:rPr lang="en-US" altLang="zh-CN"/>
              <a:t>vivo</a:t>
            </a:r>
            <a:r>
              <a:rPr lang="zh-CN" altLang="en-US"/>
              <a:t>胜出</a:t>
            </a:r>
            <a:r>
              <a:rPr lang="en-US" altLang="zh-CN"/>
              <a:t>10</a:t>
            </a:r>
            <a:r>
              <a:rPr lang="zh-CN" altLang="en-US"/>
              <a:t>项，</a:t>
            </a:r>
            <a:r>
              <a:rPr lang="en-US" altLang="zh-CN"/>
              <a:t>UC</a:t>
            </a:r>
            <a:r>
              <a:rPr lang="zh-CN" altLang="en-US"/>
              <a:t>胜出</a:t>
            </a:r>
            <a:r>
              <a:rPr lang="en-US" altLang="zh-CN"/>
              <a:t>4</a:t>
            </a:r>
            <a:r>
              <a:rPr lang="zh-CN" altLang="en-US"/>
              <a:t>项，</a:t>
            </a:r>
            <a:r>
              <a:rPr lang="en-US" altLang="zh-CN"/>
              <a:t>QQ</a:t>
            </a:r>
            <a:r>
              <a:rPr lang="zh-CN" altLang="en-US"/>
              <a:t>胜出</a:t>
            </a:r>
            <a:r>
              <a:rPr lang="en-US" altLang="zh-CN"/>
              <a:t>11</a:t>
            </a:r>
            <a:r>
              <a:rPr lang="zh-CN" altLang="en-US"/>
              <a:t>项，</a:t>
            </a:r>
            <a:r>
              <a:rPr lang="en-US" altLang="zh-CN"/>
              <a:t>vivo</a:t>
            </a:r>
            <a:r>
              <a:rPr lang="zh-CN" altLang="en-US"/>
              <a:t>略</a:t>
            </a:r>
            <a:r>
              <a:rPr lang="zh-CN" altLang="en-US"/>
              <a:t>差于竞品。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5024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490347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竞品指标对比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数据分析对比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连通率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599305" y="5824220"/>
            <a:ext cx="3554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测试结果：</a:t>
            </a:r>
            <a:r>
              <a:rPr lang="en-US" altLang="zh-CN">
                <a:sym typeface="+mn-ea"/>
              </a:rPr>
              <a:t>vivo</a:t>
            </a:r>
            <a:r>
              <a:rPr lang="zh-CN" altLang="en-US">
                <a:sym typeface="+mn-ea"/>
              </a:rPr>
              <a:t>整体优于竞品。</a:t>
            </a:r>
            <a:endParaRPr lang="zh-CN" altLang="en-US"/>
          </a:p>
        </p:txBody>
      </p:sp>
      <p:sp>
        <p:nvSpPr>
          <p:cNvPr id="3" name="TextBox 5"/>
          <p:cNvSpPr txBox="1"/>
          <p:nvPr/>
        </p:nvSpPr>
        <p:spPr>
          <a:xfrm>
            <a:off x="5130800" y="5408295"/>
            <a:ext cx="30721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注：数值越高代表连通率越好。</a:t>
            </a:r>
            <a:endParaRPr lang="zh-CN" altLang="en-US" sz="1200" dirty="0" smtClean="0"/>
          </a:p>
        </p:txBody>
      </p:sp>
      <p:graphicFrame>
        <p:nvGraphicFramePr>
          <p:cNvPr id="6" name="图表 5"/>
          <p:cNvGraphicFramePr>
            <a:graphicFrameLocks noChangeAspect="1"/>
          </p:cNvGraphicFramePr>
          <p:nvPr/>
        </p:nvGraphicFramePr>
        <p:xfrm>
          <a:off x="2650808" y="1527810"/>
          <a:ext cx="7678110" cy="3857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5024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612267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竞品指标对比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数据分析对比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流畅性（滑屏）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036570" y="6039485"/>
            <a:ext cx="6590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测试结果：</a:t>
            </a:r>
            <a:r>
              <a:rPr lang="en-US" altLang="zh-CN" dirty="0"/>
              <a:t>vivo</a:t>
            </a:r>
            <a:r>
              <a:rPr lang="zh-CN" altLang="en-US" dirty="0"/>
              <a:t>整体表现优于竞品，在复杂页面上有一定优势。</a:t>
            </a:r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5454650" y="5623560"/>
            <a:ext cx="23171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注：数值越高代表流畅度越好。</a:t>
            </a:r>
            <a:endParaRPr lang="zh-CN" altLang="en-US" sz="1200" dirty="0" smtClean="0"/>
          </a:p>
        </p:txBody>
      </p:sp>
      <p:graphicFrame>
        <p:nvGraphicFramePr>
          <p:cNvPr id="2" name="图表 1"/>
          <p:cNvGraphicFramePr>
            <a:graphicFrameLocks noChangeAspect="1"/>
          </p:cNvGraphicFramePr>
          <p:nvPr/>
        </p:nvGraphicFramePr>
        <p:xfrm>
          <a:off x="2398395" y="1203960"/>
          <a:ext cx="3657600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" name="图表 2"/>
          <p:cNvGraphicFramePr>
            <a:graphicFrameLocks noChangeAspect="1"/>
          </p:cNvGraphicFramePr>
          <p:nvPr/>
        </p:nvGraphicFramePr>
        <p:xfrm>
          <a:off x="6708775" y="1203960"/>
          <a:ext cx="3657600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图表 5"/>
          <p:cNvGraphicFramePr>
            <a:graphicFrameLocks noChangeAspect="1"/>
          </p:cNvGraphicFramePr>
          <p:nvPr/>
        </p:nvGraphicFramePr>
        <p:xfrm>
          <a:off x="2416175" y="3527425"/>
          <a:ext cx="3657600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图表 6"/>
          <p:cNvGraphicFramePr>
            <a:graphicFrameLocks noChangeAspect="1"/>
          </p:cNvGraphicFramePr>
          <p:nvPr/>
        </p:nvGraphicFramePr>
        <p:xfrm>
          <a:off x="6713855" y="3537585"/>
          <a:ext cx="3657600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5024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612267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竞品指标对比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数据分析对比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流畅性（滑屏）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519045" y="6254750"/>
            <a:ext cx="8002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测试结果：</a:t>
            </a:r>
            <a:r>
              <a:rPr lang="zh-CN" altLang="en-US" dirty="0">
                <a:sym typeface="+mn-ea"/>
              </a:rPr>
              <a:t>在平均帧率为</a:t>
            </a:r>
            <a:r>
              <a:rPr lang="en-US" altLang="zh-CN" dirty="0">
                <a:sym typeface="+mn-ea"/>
              </a:rPr>
              <a:t>60FPS</a:t>
            </a:r>
            <a:r>
              <a:rPr lang="zh-CN" altLang="en-US" dirty="0">
                <a:sym typeface="+mn-ea"/>
              </a:rPr>
              <a:t>的页面上，</a:t>
            </a:r>
            <a:r>
              <a:rPr lang="en-US" altLang="zh-CN" dirty="0">
                <a:sym typeface="+mn-ea"/>
              </a:rPr>
              <a:t>vivo</a:t>
            </a:r>
            <a:r>
              <a:rPr lang="zh-CN" altLang="en-US" dirty="0">
                <a:sym typeface="+mn-ea"/>
              </a:rPr>
              <a:t>的流畅度表现整体优于竞品。</a:t>
            </a:r>
            <a:endParaRPr lang="zh-CN" altLang="en-US" dirty="0">
              <a:sym typeface="+mn-ea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3105785" y="5767070"/>
            <a:ext cx="7056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注：流畅度使用</a:t>
            </a:r>
            <a:r>
              <a:rPr lang="en-US" altLang="zh-CN" sz="1200" dirty="0" smtClean="0"/>
              <a:t>“1-</a:t>
            </a:r>
            <a:r>
              <a:rPr lang="zh-CN" altLang="en-US" sz="1200" dirty="0" smtClean="0"/>
              <a:t>掉帧率</a:t>
            </a:r>
            <a:r>
              <a:rPr lang="en-US" altLang="zh-CN" sz="1200" dirty="0" smtClean="0"/>
              <a:t>”</a:t>
            </a:r>
            <a:r>
              <a:rPr lang="zh-CN" altLang="en-US" sz="1200" dirty="0" smtClean="0"/>
              <a:t>计算获得，用于区分相同</a:t>
            </a:r>
            <a:r>
              <a:rPr lang="en-US" altLang="zh-CN" sz="1200" dirty="0" smtClean="0"/>
              <a:t>FPS</a:t>
            </a:r>
            <a:r>
              <a:rPr lang="zh-CN" altLang="en-US" sz="1200" dirty="0" smtClean="0"/>
              <a:t>下滑屏的平顺度，越接近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平顺度越好</a:t>
            </a:r>
            <a:r>
              <a:rPr lang="zh-CN" altLang="en-US" sz="1200" dirty="0" smtClean="0"/>
              <a:t>。</a:t>
            </a:r>
            <a:endParaRPr lang="zh-CN" altLang="en-US" sz="1200" dirty="0" smtClean="0"/>
          </a:p>
        </p:txBody>
      </p:sp>
      <p:graphicFrame>
        <p:nvGraphicFramePr>
          <p:cNvPr id="5" name="图表 4"/>
          <p:cNvGraphicFramePr>
            <a:graphicFrameLocks noChangeAspect="1"/>
          </p:cNvGraphicFramePr>
          <p:nvPr/>
        </p:nvGraphicFramePr>
        <p:xfrm>
          <a:off x="2383155" y="1159510"/>
          <a:ext cx="3657600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图表 5"/>
          <p:cNvGraphicFramePr>
            <a:graphicFrameLocks noChangeAspect="1"/>
          </p:cNvGraphicFramePr>
          <p:nvPr/>
        </p:nvGraphicFramePr>
        <p:xfrm>
          <a:off x="6530975" y="1157605"/>
          <a:ext cx="3657600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图表 1"/>
          <p:cNvGraphicFramePr>
            <a:graphicFrameLocks noChangeAspect="1"/>
          </p:cNvGraphicFramePr>
          <p:nvPr/>
        </p:nvGraphicFramePr>
        <p:xfrm>
          <a:off x="2385695" y="3526790"/>
          <a:ext cx="3657600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图表 2"/>
          <p:cNvGraphicFramePr>
            <a:graphicFrameLocks noChangeAspect="1"/>
          </p:cNvGraphicFramePr>
          <p:nvPr/>
        </p:nvGraphicFramePr>
        <p:xfrm>
          <a:off x="6551295" y="3526790"/>
          <a:ext cx="3657600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5024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551307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竞品指标对比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流畅度（渲染性能跑分）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5"/>
          <p:cNvSpPr txBox="1"/>
          <p:nvPr/>
        </p:nvSpPr>
        <p:spPr>
          <a:xfrm>
            <a:off x="5130800" y="5695315"/>
            <a:ext cx="30721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注：数值越高代表性能越好。</a:t>
            </a:r>
            <a:endParaRPr lang="zh-CN" altLang="en-US" sz="1200" dirty="0" smtClean="0"/>
          </a:p>
        </p:txBody>
      </p:sp>
      <p:graphicFrame>
        <p:nvGraphicFramePr>
          <p:cNvPr id="5" name="图表 4"/>
          <p:cNvGraphicFramePr>
            <a:graphicFrameLocks noChangeAspect="1"/>
          </p:cNvGraphicFramePr>
          <p:nvPr/>
        </p:nvGraphicFramePr>
        <p:xfrm>
          <a:off x="2529205" y="1197610"/>
          <a:ext cx="3771900" cy="2263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0" name="图表 9"/>
          <p:cNvGraphicFramePr>
            <a:graphicFrameLocks noChangeAspect="1"/>
          </p:cNvGraphicFramePr>
          <p:nvPr/>
        </p:nvGraphicFramePr>
        <p:xfrm>
          <a:off x="6465570" y="1197610"/>
          <a:ext cx="3771900" cy="2263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图表 10"/>
          <p:cNvGraphicFramePr>
            <a:graphicFrameLocks noChangeAspect="1"/>
          </p:cNvGraphicFramePr>
          <p:nvPr/>
        </p:nvGraphicFramePr>
        <p:xfrm>
          <a:off x="2528888" y="3589338"/>
          <a:ext cx="3771265" cy="2263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图表 11"/>
          <p:cNvGraphicFramePr>
            <a:graphicFrameLocks noChangeAspect="1"/>
          </p:cNvGraphicFramePr>
          <p:nvPr/>
        </p:nvGraphicFramePr>
        <p:xfrm>
          <a:off x="6465570" y="3589338"/>
          <a:ext cx="3771900" cy="2263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671695" y="6254750"/>
            <a:ext cx="3641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测试结果：</a:t>
            </a:r>
            <a:r>
              <a:rPr lang="en-US" altLang="zh-CN" dirty="0">
                <a:sym typeface="+mn-ea"/>
              </a:rPr>
              <a:t>vivo</a:t>
            </a:r>
            <a:r>
              <a:rPr lang="zh-CN" altLang="en-US" dirty="0">
                <a:sym typeface="+mn-ea"/>
              </a:rPr>
              <a:t>整体上优于竞品。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5024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520827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竞品指标对比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数据分析对比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性能跑分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3" name="图表 2"/>
          <p:cNvGraphicFramePr/>
          <p:nvPr/>
        </p:nvGraphicFramePr>
        <p:xfrm>
          <a:off x="1532255" y="210121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" name="图表 1"/>
          <p:cNvGraphicFramePr/>
          <p:nvPr/>
        </p:nvGraphicFramePr>
        <p:xfrm>
          <a:off x="6663055" y="210121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5"/>
          <p:cNvSpPr txBox="1"/>
          <p:nvPr/>
        </p:nvSpPr>
        <p:spPr>
          <a:xfrm>
            <a:off x="2475865" y="4906010"/>
            <a:ext cx="30721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注：数值越高代表支持度越好。</a:t>
            </a:r>
            <a:endParaRPr lang="zh-CN" altLang="en-US" sz="1200" dirty="0" smtClean="0"/>
          </a:p>
        </p:txBody>
      </p:sp>
      <p:sp>
        <p:nvSpPr>
          <p:cNvPr id="5" name="TextBox 5"/>
          <p:cNvSpPr txBox="1"/>
          <p:nvPr/>
        </p:nvSpPr>
        <p:spPr>
          <a:xfrm>
            <a:off x="7840980" y="4889500"/>
            <a:ext cx="30721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注：数值越低代表性能越好。</a:t>
            </a:r>
            <a:endParaRPr lang="zh-CN" altLang="en-US" sz="12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3164205" y="5537200"/>
            <a:ext cx="6586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测试结果：</a:t>
            </a:r>
            <a:r>
              <a:rPr lang="en-US" altLang="zh-CN"/>
              <a:t>vivo</a:t>
            </a:r>
            <a:r>
              <a:rPr lang="zh-CN" altLang="en-US"/>
              <a:t>的</a:t>
            </a:r>
            <a:r>
              <a:rPr lang="en-US" altLang="zh-CN"/>
              <a:t>HTML5</a:t>
            </a:r>
            <a:r>
              <a:rPr lang="zh-CN" altLang="en-US"/>
              <a:t>兼容性优于竞品，</a:t>
            </a:r>
            <a:r>
              <a:rPr lang="en-US" altLang="zh-CN"/>
              <a:t>JS</a:t>
            </a:r>
            <a:r>
              <a:rPr lang="zh-CN" altLang="en-US"/>
              <a:t>性能略差于</a:t>
            </a:r>
            <a:r>
              <a:rPr lang="en-US" altLang="zh-CN"/>
              <a:t>UC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5024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520827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竞品指标对比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数据分析对比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页面内存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742815" y="5824220"/>
            <a:ext cx="3479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测试结果：</a:t>
            </a:r>
            <a:r>
              <a:rPr lang="en-US" altLang="zh-CN"/>
              <a:t>vivo</a:t>
            </a:r>
            <a:r>
              <a:rPr lang="zh-CN" altLang="en-US"/>
              <a:t>整体上</a:t>
            </a:r>
            <a:r>
              <a:rPr lang="zh-CN" altLang="en-US"/>
              <a:t>优于竞品。</a:t>
            </a:r>
            <a:endParaRPr lang="zh-CN" altLang="en-US"/>
          </a:p>
        </p:txBody>
      </p:sp>
      <p:sp>
        <p:nvSpPr>
          <p:cNvPr id="3" name="TextBox 5"/>
          <p:cNvSpPr txBox="1"/>
          <p:nvPr/>
        </p:nvSpPr>
        <p:spPr>
          <a:xfrm>
            <a:off x="5274310" y="5336540"/>
            <a:ext cx="30721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注：数值越低表示内存占用越低。</a:t>
            </a:r>
            <a:endParaRPr lang="zh-CN" altLang="en-US" sz="1200" dirty="0" smtClean="0"/>
          </a:p>
        </p:txBody>
      </p:sp>
      <p:graphicFrame>
        <p:nvGraphicFramePr>
          <p:cNvPr id="2" name="图表 1"/>
          <p:cNvGraphicFramePr/>
          <p:nvPr/>
        </p:nvGraphicFramePr>
        <p:xfrm>
          <a:off x="600710" y="1903730"/>
          <a:ext cx="5825490" cy="3425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5" name="图表 4"/>
          <p:cNvGraphicFramePr/>
          <p:nvPr/>
        </p:nvGraphicFramePr>
        <p:xfrm>
          <a:off x="6490335" y="1912620"/>
          <a:ext cx="5791200" cy="3416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5024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701675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竞品指标对比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数据分析对比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视频首帧速度（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WIFI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）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5"/>
          <p:cNvSpPr txBox="1"/>
          <p:nvPr/>
        </p:nvSpPr>
        <p:spPr>
          <a:xfrm>
            <a:off x="5192395" y="5053330"/>
            <a:ext cx="36328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注：数值越低表示速度越快。</a:t>
            </a:r>
            <a:endParaRPr lang="en-US" altLang="zh-CN" sz="12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3379470" y="5680710"/>
            <a:ext cx="5619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测试结果：</a:t>
            </a:r>
            <a:r>
              <a:rPr lang="en-US" altLang="zh-CN"/>
              <a:t>vivo</a:t>
            </a:r>
            <a:r>
              <a:rPr lang="zh-CN" altLang="en-US"/>
              <a:t>胜出</a:t>
            </a:r>
            <a:r>
              <a:rPr lang="zh-CN" altLang="en-US">
                <a:sym typeface="+mn-ea"/>
              </a:rPr>
              <a:t>9次，</a:t>
            </a:r>
            <a:r>
              <a:rPr lang="en-US" altLang="zh-CN">
                <a:sym typeface="+mn-ea"/>
              </a:rPr>
              <a:t>QQ</a:t>
            </a:r>
            <a:r>
              <a:rPr lang="zh-CN" altLang="en-US">
                <a:sym typeface="+mn-ea"/>
              </a:rPr>
              <a:t>胜出1次，</a:t>
            </a:r>
            <a:r>
              <a:rPr lang="en-US" altLang="zh-CN">
                <a:sym typeface="+mn-ea"/>
              </a:rPr>
              <a:t>vivo</a:t>
            </a:r>
            <a:r>
              <a:rPr lang="zh-CN" altLang="en-US">
                <a:sym typeface="+mn-ea"/>
              </a:rPr>
              <a:t>优于竞品。</a:t>
            </a:r>
            <a:endParaRPr lang="zh-CN" altLang="en-US">
              <a:sym typeface="+mn-ea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1388745" y="2002155"/>
          <a:ext cx="9720580" cy="297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5024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680275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竞品指标对比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数据分析对比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视频首帧速度（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4G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）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379470" y="5680710"/>
            <a:ext cx="5671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测试结果：</a:t>
            </a:r>
            <a:r>
              <a:rPr lang="en-US" altLang="zh-CN">
                <a:sym typeface="+mn-ea"/>
              </a:rPr>
              <a:t>vivo</a:t>
            </a:r>
            <a:r>
              <a:rPr lang="zh-CN" altLang="en-US">
                <a:sym typeface="+mn-ea"/>
              </a:rPr>
              <a:t>胜出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次，</a:t>
            </a:r>
            <a:r>
              <a:rPr lang="en-US" altLang="zh-CN">
                <a:sym typeface="+mn-ea"/>
              </a:rPr>
              <a:t>QQ</a:t>
            </a:r>
            <a:r>
              <a:rPr lang="zh-CN" altLang="en-US">
                <a:sym typeface="+mn-ea"/>
              </a:rPr>
              <a:t>胜出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次，</a:t>
            </a:r>
            <a:r>
              <a:rPr lang="en-US" altLang="zh-CN">
                <a:sym typeface="+mn-ea"/>
              </a:rPr>
              <a:t>vivo</a:t>
            </a:r>
            <a:r>
              <a:rPr lang="zh-CN" altLang="en-US">
                <a:sym typeface="+mn-ea"/>
              </a:rPr>
              <a:t>优于竞品。</a:t>
            </a:r>
            <a:endParaRPr lang="zh-CN" altLang="en-US"/>
          </a:p>
        </p:txBody>
      </p:sp>
      <p:sp>
        <p:nvSpPr>
          <p:cNvPr id="3" name="TextBox 5"/>
          <p:cNvSpPr txBox="1"/>
          <p:nvPr/>
        </p:nvSpPr>
        <p:spPr>
          <a:xfrm>
            <a:off x="5180330" y="5057775"/>
            <a:ext cx="31584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ym typeface="+mn-ea"/>
              </a:rPr>
              <a:t>注：数值越低表示速度越快。</a:t>
            </a:r>
            <a:endParaRPr lang="zh-CN" altLang="en-US" sz="1200" dirty="0" smtClean="0"/>
          </a:p>
        </p:txBody>
      </p:sp>
      <p:graphicFrame>
        <p:nvGraphicFramePr>
          <p:cNvPr id="2" name="图表 1"/>
          <p:cNvGraphicFramePr/>
          <p:nvPr/>
        </p:nvGraphicFramePr>
        <p:xfrm>
          <a:off x="1366203" y="2009140"/>
          <a:ext cx="9718675" cy="297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5024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612267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竞品指标对比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数据分析对比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多媒体格式支持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101590" y="6111240"/>
            <a:ext cx="2905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测试结果：</a:t>
            </a:r>
            <a:r>
              <a:rPr lang="en-US" altLang="zh-CN"/>
              <a:t>vivo</a:t>
            </a:r>
            <a:r>
              <a:rPr lang="zh-CN" altLang="en-US"/>
              <a:t>优于竞品。</a:t>
            </a:r>
            <a:endParaRPr lang="en-US" altLang="zh-CN"/>
          </a:p>
        </p:txBody>
      </p:sp>
      <p:sp>
        <p:nvSpPr>
          <p:cNvPr id="3" name="TextBox 5"/>
          <p:cNvSpPr txBox="1"/>
          <p:nvPr/>
        </p:nvSpPr>
        <p:spPr>
          <a:xfrm>
            <a:off x="5346064" y="5695315"/>
            <a:ext cx="2204301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注：正常播放数值越高越好。</a:t>
            </a:r>
            <a:endParaRPr lang="zh-CN" altLang="en-US" sz="1200" dirty="0" smtClean="0"/>
          </a:p>
        </p:txBody>
      </p:sp>
      <p:graphicFrame>
        <p:nvGraphicFramePr>
          <p:cNvPr id="4" name="图表 3"/>
          <p:cNvGraphicFramePr>
            <a:graphicFrameLocks noChangeAspect="1"/>
          </p:cNvGraphicFramePr>
          <p:nvPr/>
        </p:nvGraphicFramePr>
        <p:xfrm>
          <a:off x="2092643" y="1660525"/>
          <a:ext cx="8729663" cy="3975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25171"/>
            <a:ext cx="3765079" cy="7257821"/>
          </a:xfrm>
          <a:prstGeom prst="rect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6213351" y="2092821"/>
            <a:ext cx="4021761" cy="536770"/>
          </a:xfrm>
          <a:prstGeom prst="roundRect">
            <a:avLst>
              <a:gd name="adj" fmla="val 50000"/>
            </a:avLst>
          </a:prstGeom>
          <a:solidFill>
            <a:srgbClr val="82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48"/>
          <p:cNvSpPr txBox="1"/>
          <p:nvPr/>
        </p:nvSpPr>
        <p:spPr>
          <a:xfrm>
            <a:off x="525938" y="683462"/>
            <a:ext cx="2406597" cy="14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000" b="1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</a:t>
            </a:r>
            <a:endParaRPr lang="en-US" altLang="zh-CN" sz="8000" b="1" cap="all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TextBox 148"/>
          <p:cNvSpPr txBox="1"/>
          <p:nvPr/>
        </p:nvSpPr>
        <p:spPr>
          <a:xfrm>
            <a:off x="596727" y="1861337"/>
            <a:ext cx="2780520" cy="76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000" b="1" cap="all" dirty="0">
                <a:solidFill>
                  <a:schemeClr val="bg1"/>
                </a:solidFill>
                <a:latin typeface="Franklin Gothic Book" panose="020B0503020102020204" pitchFamily="34" charset="0"/>
                <a:ea typeface="Cambria Math" panose="02040503050406030204" pitchFamily="18" charset="0"/>
                <a:cs typeface="+mn-ea"/>
                <a:sym typeface="+mn-lt"/>
              </a:rPr>
              <a:t>contents</a:t>
            </a:r>
            <a:endParaRPr lang="zh-CN" altLang="en-US" sz="4000" b="1" cap="all" dirty="0">
              <a:solidFill>
                <a:schemeClr val="bg1"/>
              </a:solidFill>
              <a:latin typeface="Franklin Gothic Book" panose="020B0503020102020204" pitchFamily="34" charset="0"/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667200" y="2006649"/>
            <a:ext cx="2316480" cy="60769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竞品指标对比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圆角矩形 40"/>
          <p:cNvSpPr/>
          <p:nvPr/>
        </p:nvSpPr>
        <p:spPr bwMode="auto">
          <a:xfrm>
            <a:off x="5282251" y="2066758"/>
            <a:ext cx="714280" cy="588896"/>
          </a:xfrm>
          <a:prstGeom prst="roundRect">
            <a:avLst/>
          </a:prstGeom>
          <a:solidFill>
            <a:srgbClr val="008CD7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2800" dirty="0"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67200" y="2776269"/>
            <a:ext cx="4450080" cy="60769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内核视频排版升级选型评估</a:t>
            </a:r>
            <a:endParaRPr lang="zh-CN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TextBox 148"/>
          <p:cNvSpPr txBox="1"/>
          <p:nvPr/>
        </p:nvSpPr>
        <p:spPr>
          <a:xfrm>
            <a:off x="5282565" y="990600"/>
            <a:ext cx="49523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cap="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总目录</a:t>
            </a:r>
            <a:endParaRPr lang="zh-CN" altLang="en-US" sz="4000" b="1" cap="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196841" y="2937371"/>
            <a:ext cx="4021761" cy="536770"/>
          </a:xfrm>
          <a:prstGeom prst="roundRect">
            <a:avLst>
              <a:gd name="adj" fmla="val 50000"/>
            </a:avLst>
          </a:prstGeom>
          <a:solidFill>
            <a:srgbClr val="82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 bwMode="auto">
          <a:xfrm>
            <a:off x="5265741" y="2911308"/>
            <a:ext cx="714280" cy="588896"/>
          </a:xfrm>
          <a:prstGeom prst="roundRect">
            <a:avLst/>
          </a:prstGeom>
          <a:solidFill>
            <a:srgbClr val="008CD7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2800" dirty="0"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67200" y="2866439"/>
            <a:ext cx="2316480" cy="607695"/>
          </a:xfrm>
          <a:prstGeom prst="rect">
            <a:avLst/>
          </a:prstGeom>
          <a:effectLst/>
        </p:spPr>
        <p:txBody>
          <a:bodyPr wrap="none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模块竞品分析</a:t>
            </a:r>
            <a:endParaRPr lang="en-US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7" grpId="0" animBg="1"/>
      <p:bldP spid="38" grpId="0"/>
      <p:bldP spid="39" grpId="0"/>
      <p:bldP spid="40" grpId="0" bldLvl="0" animBg="1"/>
      <p:bldP spid="41" grpId="0" animBg="1"/>
      <p:bldP spid="3" grpId="0" bldLvl="0" animBg="1"/>
      <p:bldP spid="5" grpId="0"/>
      <p:bldP spid="2" grpId="0" bldLvl="0" animBg="1"/>
      <p:bldP spid="6" grpId="0" bldLvl="0" animBg="1"/>
      <p:bldP spid="7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5024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642747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竞品指标对比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数据分析对比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多媒体播放成功率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527550" y="5537200"/>
            <a:ext cx="38374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测试结果：</a:t>
            </a:r>
            <a:r>
              <a:rPr lang="en-US" altLang="zh-CN" dirty="0">
                <a:sym typeface="+mn-ea"/>
              </a:rPr>
              <a:t>vivo</a:t>
            </a:r>
            <a:r>
              <a:rPr lang="zh-CN" altLang="en-US" dirty="0">
                <a:sym typeface="+mn-ea"/>
              </a:rPr>
              <a:t>整体表现优于竞品。</a:t>
            </a:r>
            <a:endParaRPr lang="zh-CN" altLang="en-US" dirty="0"/>
          </a:p>
        </p:txBody>
      </p:sp>
      <p:sp>
        <p:nvSpPr>
          <p:cNvPr id="3" name="TextBox 5"/>
          <p:cNvSpPr txBox="1"/>
          <p:nvPr/>
        </p:nvSpPr>
        <p:spPr>
          <a:xfrm>
            <a:off x="5346065" y="5049520"/>
            <a:ext cx="223543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注：正常播放数值越高越好。</a:t>
            </a:r>
            <a:endParaRPr lang="zh-CN" altLang="en-US" sz="1200" dirty="0" smtClean="0"/>
          </a:p>
        </p:txBody>
      </p:sp>
      <p:graphicFrame>
        <p:nvGraphicFramePr>
          <p:cNvPr id="5" name="图表 4"/>
          <p:cNvGraphicFramePr/>
          <p:nvPr/>
        </p:nvGraphicFramePr>
        <p:xfrm>
          <a:off x="982028" y="2244725"/>
          <a:ext cx="520157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6555423" y="2244725"/>
          <a:ext cx="522639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5024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269557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竞品指标对比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总结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/>
        </p:nvSpPr>
        <p:spPr>
          <a:xfrm>
            <a:off x="992505" y="1471295"/>
            <a:ext cx="10878820" cy="4657725"/>
          </a:xfrm>
          <a:prstGeom prst="rect">
            <a:avLst/>
          </a:prstGeom>
        </p:spPr>
        <p:txBody>
          <a:bodyPr lIns="127997" tIns="63999" rIns="127997" bIns="63999"/>
          <a:lstStyle>
            <a:lvl1pPr marL="507365" indent="-507365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sz="2600" kern="1200" spc="148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粗黑_GBK" panose="02000000000000000000" pitchFamily="2" charset="-122"/>
              </a:defRPr>
            </a:lvl1pPr>
            <a:lvl2pPr marL="1040130" indent="-40005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2pPr>
            <a:lvl3pPr marL="1600200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3pPr>
            <a:lvl4pPr marL="223964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4pPr>
            <a:lvl5pPr marL="287972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5pPr>
            <a:lvl6pPr marL="351980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88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9996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39410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charset="0"/>
              <a:buChar char="l"/>
            </a:pPr>
            <a:endParaRPr lang="zh-CN" altLang="en-US" sz="2000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buFont typeface="Wingdings" panose="05000000000000000000" charset="0"/>
              <a:buChar char="l"/>
            </a:pPr>
            <a:endParaRPr lang="zh-CN" altLang="en-US" sz="2000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zh-CN" altLang="en-US" sz="2000" dirty="0" smtClean="0">
              <a:latin typeface="+mn-ea"/>
              <a:ea typeface="+mn-ea"/>
            </a:endParaRPr>
          </a:p>
          <a:p>
            <a:pPr marL="342900" indent="-342900">
              <a:buFont typeface="Wingdings" panose="05000000000000000000" charset="0"/>
              <a:buChar char="l"/>
            </a:pPr>
            <a:endParaRPr lang="zh-CN" altLang="en-US" sz="2000" dirty="0" smtClean="0">
              <a:latin typeface="+mn-ea"/>
              <a:ea typeface="+mn-ea"/>
            </a:endParaRPr>
          </a:p>
        </p:txBody>
      </p:sp>
      <p:sp>
        <p:nvSpPr>
          <p:cNvPr id="3" name="内容占位符 3"/>
          <p:cNvSpPr>
            <a:spLocks noGrp="1"/>
          </p:cNvSpPr>
          <p:nvPr/>
        </p:nvSpPr>
        <p:spPr>
          <a:xfrm>
            <a:off x="992505" y="1543050"/>
            <a:ext cx="10878820" cy="4646295"/>
          </a:xfrm>
          <a:prstGeom prst="rect">
            <a:avLst/>
          </a:prstGeom>
        </p:spPr>
        <p:txBody>
          <a:bodyPr lIns="127997" tIns="63999" rIns="127997" bIns="63999"/>
          <a:lstStyle>
            <a:lvl1pPr marL="507365" indent="-507365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sz="2600" kern="1200" spc="148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粗黑_GBK" panose="02000000000000000000" pitchFamily="2" charset="-122"/>
              </a:defRPr>
            </a:lvl1pPr>
            <a:lvl2pPr marL="1040130" indent="-40005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2pPr>
            <a:lvl3pPr marL="1600200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3pPr>
            <a:lvl4pPr marL="223964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4pPr>
            <a:lvl5pPr marL="287972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5pPr>
            <a:lvl6pPr marL="351980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88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9996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39410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charset="0"/>
              <a:buChar char="l"/>
            </a:pPr>
            <a:endParaRPr lang="zh-CN" altLang="en-US" sz="2000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buFont typeface="Wingdings" panose="05000000000000000000" charset="0"/>
              <a:buChar char="l"/>
            </a:pPr>
            <a:endParaRPr lang="zh-CN" altLang="en-US" sz="2000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zh-CN" altLang="en-US" sz="2000" dirty="0" smtClean="0">
              <a:latin typeface="+mn-ea"/>
              <a:ea typeface="+mn-ea"/>
            </a:endParaRPr>
          </a:p>
          <a:p>
            <a:pPr marL="342900" indent="-342900">
              <a:buFont typeface="Wingdings" panose="05000000000000000000" charset="0"/>
              <a:buChar char="l"/>
            </a:pPr>
            <a:endParaRPr lang="zh-CN" altLang="en-US" sz="2000" dirty="0" smtClean="0">
              <a:latin typeface="+mn-ea"/>
              <a:ea typeface="+mn-ea"/>
            </a:endParaRPr>
          </a:p>
        </p:txBody>
      </p:sp>
      <p:sp>
        <p:nvSpPr>
          <p:cNvPr id="2" name="内容占位符 3"/>
          <p:cNvSpPr>
            <a:spLocks noGrp="1"/>
          </p:cNvSpPr>
          <p:nvPr/>
        </p:nvSpPr>
        <p:spPr>
          <a:xfrm>
            <a:off x="1119505" y="1543050"/>
            <a:ext cx="10878820" cy="4657725"/>
          </a:xfrm>
          <a:prstGeom prst="rect">
            <a:avLst/>
          </a:prstGeom>
        </p:spPr>
        <p:txBody>
          <a:bodyPr lIns="127997" tIns="63999" rIns="127997" bIns="63999"/>
          <a:lstStyle>
            <a:lvl1pPr marL="507365" indent="-507365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sz="2600" kern="1200" spc="148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粗黑_GBK" panose="02000000000000000000" pitchFamily="2" charset="-122"/>
              </a:defRPr>
            </a:lvl1pPr>
            <a:lvl2pPr marL="1040130" indent="-40005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2pPr>
            <a:lvl3pPr marL="1600200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3pPr>
            <a:lvl4pPr marL="223964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4pPr>
            <a:lvl5pPr marL="287972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5pPr>
            <a:lvl6pPr marL="351980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88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9996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39410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charset="0"/>
              <a:buChar char="l"/>
            </a:pPr>
            <a:endParaRPr lang="zh-CN" altLang="en-US" sz="2000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buFont typeface="Wingdings" panose="05000000000000000000" charset="0"/>
              <a:buChar char="l"/>
            </a:pPr>
            <a:endParaRPr lang="zh-CN" altLang="en-US" sz="2000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zh-CN" altLang="en-US" sz="2000" dirty="0" smtClean="0">
              <a:latin typeface="+mn-ea"/>
              <a:ea typeface="+mn-ea"/>
            </a:endParaRPr>
          </a:p>
          <a:p>
            <a:pPr marL="342900" indent="-342900">
              <a:buFont typeface="Wingdings" panose="05000000000000000000" charset="0"/>
              <a:buChar char="l"/>
            </a:pPr>
            <a:endParaRPr lang="zh-CN" altLang="en-US" sz="2000" dirty="0" smtClean="0">
              <a:latin typeface="+mn-ea"/>
              <a:ea typeface="+mn-ea"/>
            </a:endParaRPr>
          </a:p>
        </p:txBody>
      </p:sp>
      <p:sp>
        <p:nvSpPr>
          <p:cNvPr id="6" name="内容占位符 3"/>
          <p:cNvSpPr>
            <a:spLocks noGrp="1"/>
          </p:cNvSpPr>
          <p:nvPr/>
        </p:nvSpPr>
        <p:spPr>
          <a:xfrm>
            <a:off x="1119505" y="2172335"/>
            <a:ext cx="10878820" cy="3380740"/>
          </a:xfrm>
          <a:prstGeom prst="rect">
            <a:avLst/>
          </a:prstGeom>
        </p:spPr>
        <p:txBody>
          <a:bodyPr lIns="127997" tIns="63999" rIns="127997" bIns="63999"/>
          <a:lstStyle>
            <a:lvl1pPr marL="507365" indent="-507365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sz="2600" kern="1200" spc="148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粗黑_GBK" panose="02000000000000000000" pitchFamily="2" charset="-122"/>
              </a:defRPr>
            </a:lvl1pPr>
            <a:lvl2pPr marL="1040130" indent="-40005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2pPr>
            <a:lvl3pPr marL="1600200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3pPr>
            <a:lvl4pPr marL="223964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4pPr>
            <a:lvl5pPr marL="287972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5pPr>
            <a:lvl6pPr marL="351980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88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9996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39410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charset="0"/>
              <a:buChar char="l"/>
            </a:pPr>
            <a:r>
              <a:rPr lang="en-US" altLang="zh-CN" sz="2000" dirty="0" smtClean="0">
                <a:latin typeface="+mn-ea"/>
                <a:ea typeface="+mn-ea"/>
              </a:rPr>
              <a:t>vivo</a:t>
            </a:r>
            <a:r>
              <a:rPr lang="zh-CN" altLang="en-US" sz="2000" dirty="0" smtClean="0">
                <a:latin typeface="+mn-ea"/>
                <a:ea typeface="+mn-ea"/>
              </a:rPr>
              <a:t>浏览器内核在连通率、流畅性、内存占用、视频播放速度、格式支持、成功率上表现优于竞品，我们需要持续关注竞品能力，同时不断拓展新的测试维度，持续优化保持优势。</a:t>
            </a:r>
            <a:endParaRPr lang="zh-CN" altLang="en-US" sz="2000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en-US" altLang="zh-CN" sz="2000" dirty="0" smtClean="0">
                <a:latin typeface="+mn-ea"/>
                <a:ea typeface="+mn-ea"/>
              </a:rPr>
              <a:t>vivo</a:t>
            </a:r>
            <a:r>
              <a:rPr lang="zh-CN" altLang="en-US" sz="2000" dirty="0" smtClean="0">
                <a:latin typeface="+mn-ea"/>
                <a:ea typeface="+mn-ea"/>
              </a:rPr>
              <a:t>浏览器内核在首帧速度、跑分方面表现与竞品互有胜负。我们还需要在与竞品表现相当的项目上继续开展优化，争取超越竞品，同时评估升级内核的必要性。</a:t>
            </a:r>
            <a:endParaRPr lang="zh-CN" altLang="en-US" sz="20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5024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330517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竞品指标对比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改进计划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/>
        </p:nvSpPr>
        <p:spPr>
          <a:xfrm>
            <a:off x="992505" y="969010"/>
            <a:ext cx="10878820" cy="5996940"/>
          </a:xfrm>
          <a:prstGeom prst="rect">
            <a:avLst/>
          </a:prstGeom>
        </p:spPr>
        <p:txBody>
          <a:bodyPr lIns="127997" tIns="63999" rIns="127997" bIns="63999"/>
          <a:lstStyle>
            <a:lvl1pPr marL="507365" indent="-507365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sz="2600" kern="1200" spc="148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粗黑_GBK" panose="02000000000000000000" pitchFamily="2" charset="-122"/>
              </a:defRPr>
            </a:lvl1pPr>
            <a:lvl2pPr marL="1040130" indent="-40005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2pPr>
            <a:lvl3pPr marL="1600200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3pPr>
            <a:lvl4pPr marL="223964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4pPr>
            <a:lvl5pPr marL="287972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5pPr>
            <a:lvl6pPr marL="351980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88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9996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39410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charset="0"/>
              <a:buNone/>
            </a:pPr>
            <a:endParaRPr lang="zh-CN" altLang="en-US" sz="2000" dirty="0" smtClean="0">
              <a:latin typeface="+mn-ea"/>
              <a:ea typeface="+mn-ea"/>
            </a:endParaRPr>
          </a:p>
        </p:txBody>
      </p:sp>
      <p:pic>
        <p:nvPicPr>
          <p:cNvPr id="2" name="图片 1" descr="近期指标改进计划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870" y="2933700"/>
            <a:ext cx="11601450" cy="2787650"/>
          </a:xfrm>
          <a:prstGeom prst="rect">
            <a:avLst/>
          </a:prstGeom>
        </p:spPr>
      </p:pic>
      <p:sp>
        <p:nvSpPr>
          <p:cNvPr id="6" name="内容占位符 3"/>
          <p:cNvSpPr>
            <a:spLocks noGrp="1"/>
          </p:cNvSpPr>
          <p:nvPr/>
        </p:nvSpPr>
        <p:spPr>
          <a:xfrm>
            <a:off x="1119505" y="1383030"/>
            <a:ext cx="10878820" cy="967740"/>
          </a:xfrm>
          <a:prstGeom prst="rect">
            <a:avLst/>
          </a:prstGeom>
        </p:spPr>
        <p:txBody>
          <a:bodyPr lIns="127997" tIns="63999" rIns="127997" bIns="63999"/>
          <a:lstStyle>
            <a:lvl1pPr marL="507365" indent="-507365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sz="2600" kern="1200" spc="148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粗黑_GBK" panose="02000000000000000000" pitchFamily="2" charset="-122"/>
              </a:defRPr>
            </a:lvl1pPr>
            <a:lvl2pPr marL="1040130" indent="-40005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2pPr>
            <a:lvl3pPr marL="1600200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3pPr>
            <a:lvl4pPr marL="223964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4pPr>
            <a:lvl5pPr marL="287972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5pPr>
            <a:lvl6pPr marL="351980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88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9996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39410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charset="0"/>
              <a:buChar char="l"/>
            </a:pPr>
            <a:r>
              <a:rPr lang="en-US" altLang="zh-CN" sz="2000" dirty="0" smtClean="0">
                <a:latin typeface="+mn-ea"/>
                <a:ea typeface="+mn-ea"/>
              </a:rPr>
              <a:t>Q1</a:t>
            </a:r>
            <a:r>
              <a:rPr lang="zh-CN" altLang="en-US" sz="2000" dirty="0" smtClean="0">
                <a:latin typeface="+mn-ea"/>
                <a:ea typeface="+mn-ea"/>
              </a:rPr>
              <a:t>的工作重点集中在梳理各种评估模型，找到差距，制定优化方向。</a:t>
            </a:r>
            <a:endParaRPr lang="zh-CN" altLang="en-US" sz="20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圆角矩形 77"/>
          <p:cNvSpPr/>
          <p:nvPr/>
        </p:nvSpPr>
        <p:spPr>
          <a:xfrm>
            <a:off x="6213351" y="2905621"/>
            <a:ext cx="4021761" cy="536770"/>
          </a:xfrm>
          <a:prstGeom prst="roundRect">
            <a:avLst>
              <a:gd name="adj" fmla="val 50000"/>
            </a:avLst>
          </a:prstGeom>
          <a:solidFill>
            <a:srgbClr val="82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229"/>
            <a:ext cx="3765079" cy="7257821"/>
          </a:xfrm>
          <a:prstGeom prst="rect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6213351" y="2092821"/>
            <a:ext cx="4021761" cy="536770"/>
          </a:xfrm>
          <a:prstGeom prst="roundRect">
            <a:avLst>
              <a:gd name="adj" fmla="val 50000"/>
            </a:avLst>
          </a:prstGeom>
          <a:solidFill>
            <a:srgbClr val="82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48"/>
          <p:cNvSpPr txBox="1"/>
          <p:nvPr/>
        </p:nvSpPr>
        <p:spPr>
          <a:xfrm>
            <a:off x="525938" y="683462"/>
            <a:ext cx="2406597" cy="14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000" b="1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</a:t>
            </a:r>
            <a:endParaRPr lang="en-US" altLang="zh-CN" sz="8000" b="1" cap="all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TextBox 148"/>
          <p:cNvSpPr txBox="1"/>
          <p:nvPr/>
        </p:nvSpPr>
        <p:spPr>
          <a:xfrm>
            <a:off x="596727" y="1861337"/>
            <a:ext cx="2780520" cy="76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000" b="1" cap="all" dirty="0">
                <a:solidFill>
                  <a:schemeClr val="bg1"/>
                </a:solidFill>
                <a:latin typeface="Franklin Gothic Book" panose="020B0503020102020204" pitchFamily="34" charset="0"/>
                <a:ea typeface="Cambria Math" panose="02040503050406030204" pitchFamily="18" charset="0"/>
                <a:cs typeface="+mn-ea"/>
                <a:sym typeface="+mn-lt"/>
              </a:rPr>
              <a:t>contents</a:t>
            </a:r>
            <a:endParaRPr lang="zh-CN" altLang="en-US" sz="4000" b="1" cap="all" dirty="0">
              <a:solidFill>
                <a:schemeClr val="bg1"/>
              </a:solidFill>
              <a:latin typeface="Franklin Gothic Book" panose="020B0503020102020204" pitchFamily="34" charset="0"/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667835" y="2021889"/>
            <a:ext cx="2672080" cy="60769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多媒体技术对比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圆角矩形 40"/>
          <p:cNvSpPr/>
          <p:nvPr/>
        </p:nvSpPr>
        <p:spPr bwMode="auto">
          <a:xfrm>
            <a:off x="5282251" y="2066758"/>
            <a:ext cx="714280" cy="588896"/>
          </a:xfrm>
          <a:prstGeom prst="roundRect">
            <a:avLst/>
          </a:prstGeom>
          <a:solidFill>
            <a:srgbClr val="008CD7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2800" dirty="0"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667835" y="2838499"/>
            <a:ext cx="894080" cy="60769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总结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圆角矩形 42"/>
          <p:cNvSpPr/>
          <p:nvPr/>
        </p:nvSpPr>
        <p:spPr bwMode="auto">
          <a:xfrm>
            <a:off x="5282251" y="2857333"/>
            <a:ext cx="714280" cy="588896"/>
          </a:xfrm>
          <a:prstGeom prst="roundRect">
            <a:avLst/>
          </a:prstGeom>
          <a:solidFill>
            <a:srgbClr val="008CD7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2800" dirty="0"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668010" y="3659554"/>
            <a:ext cx="894080" cy="60769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总结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TextBox 148"/>
          <p:cNvSpPr txBox="1"/>
          <p:nvPr/>
        </p:nvSpPr>
        <p:spPr>
          <a:xfrm>
            <a:off x="5282565" y="990600"/>
            <a:ext cx="52330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000" b="1" cap="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模块竞品分析</a:t>
            </a:r>
            <a:endParaRPr lang="zh-CN" altLang="zh-CN" sz="4000" b="1" cap="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bldLvl="0" animBg="1"/>
      <p:bldP spid="4" grpId="0" bldLvl="0" animBg="1"/>
      <p:bldP spid="37" grpId="0" bldLvl="0" animBg="1"/>
      <p:bldP spid="38" grpId="0"/>
      <p:bldP spid="39" grpId="0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22004"/>
            <a:ext cx="12881849" cy="7029696"/>
            <a:chOff x="0" y="208957"/>
            <a:chExt cx="12881849" cy="7029696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08957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040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421957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模块竞品分析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多媒体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技术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对比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/>
        </p:nvSpPr>
        <p:spPr>
          <a:xfrm>
            <a:off x="992505" y="969010"/>
            <a:ext cx="10878820" cy="5996940"/>
          </a:xfrm>
          <a:prstGeom prst="rect">
            <a:avLst/>
          </a:prstGeom>
        </p:spPr>
        <p:txBody>
          <a:bodyPr lIns="127997" tIns="63999" rIns="127997" bIns="63999"/>
          <a:lstStyle>
            <a:lvl1pPr marL="507365" indent="-507365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sz="2600" kern="1200" spc="148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粗黑_GBK" panose="02000000000000000000" pitchFamily="2" charset="-122"/>
              </a:defRPr>
            </a:lvl1pPr>
            <a:lvl2pPr marL="1040130" indent="-40005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2pPr>
            <a:lvl3pPr marL="1600200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3pPr>
            <a:lvl4pPr marL="223964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4pPr>
            <a:lvl5pPr marL="287972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5pPr>
            <a:lvl6pPr marL="351980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88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9996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39410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charset="0"/>
              <a:buNone/>
            </a:pPr>
            <a:endParaRPr lang="zh-CN" altLang="en-US" sz="2000" dirty="0" smtClean="0"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6030" y="1052195"/>
            <a:ext cx="10615295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1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播放器架构</a:t>
            </a:r>
            <a:endParaRPr lang="zh-CN" altLang="en-US" sz="18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视频播放器以播放视频、边下边播、软硬解码切换、复杂播放场景支持为核心功能，目前</a:t>
            </a: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QQ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浏览器和</a:t>
            </a: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UC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浏览器播放器均支持上面</a:t>
            </a: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特性；</a:t>
            </a: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vivo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浏览器增加本地代理支持边下边播，接入</a:t>
            </a: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ijkplayer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支持软硬解码切换和支持复杂播放场景</a:t>
            </a: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直播</a:t>
            </a: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特性，目前和竞品特性功能上持平；</a:t>
            </a: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下面是</a:t>
            </a: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QQ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浏览器的播放器架构：</a:t>
            </a: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 descr="QQ浏览器播放器架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6030" y="2551430"/>
            <a:ext cx="6809105" cy="40811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43265" y="2424430"/>
            <a:ext cx="391858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QQ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浏览器播放器架构特征：</a:t>
            </a:r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播放器总体分为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层，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WonderPlayer API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、视频本地代理层、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Native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层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WonderPlayer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封装层、底层解码层；</a:t>
            </a:r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2.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视频本地代理层封装到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so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中，边下边播功能是基于本地代理来完成的；</a:t>
            </a:r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3.WonderPlayer 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底层支持软解码和硬解码，软解码基于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FFmpeg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扩展而来；</a:t>
            </a:r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硬解码执行效率高，速度快，但是兼容性差，支持度不够；</a:t>
            </a:r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软解码兼容性好，而且效果稳定，支持格式非常多；</a:t>
            </a:r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22004"/>
            <a:ext cx="12881849" cy="7029696"/>
            <a:chOff x="0" y="208957"/>
            <a:chExt cx="12881849" cy="7029696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08957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040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421957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模块竞品分析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多媒体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技术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对比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/>
        </p:nvSpPr>
        <p:spPr>
          <a:xfrm>
            <a:off x="992505" y="969010"/>
            <a:ext cx="10878820" cy="5996940"/>
          </a:xfrm>
          <a:prstGeom prst="rect">
            <a:avLst/>
          </a:prstGeom>
        </p:spPr>
        <p:txBody>
          <a:bodyPr lIns="127997" tIns="63999" rIns="127997" bIns="63999"/>
          <a:lstStyle>
            <a:lvl1pPr marL="507365" indent="-507365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sz="2600" kern="1200" spc="148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粗黑_GBK" panose="02000000000000000000" pitchFamily="2" charset="-122"/>
              </a:defRPr>
            </a:lvl1pPr>
            <a:lvl2pPr marL="1040130" indent="-40005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2pPr>
            <a:lvl3pPr marL="1600200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3pPr>
            <a:lvl4pPr marL="223964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4pPr>
            <a:lvl5pPr marL="287972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5pPr>
            <a:lvl6pPr marL="351980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88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9996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39410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charset="0"/>
              <a:buNone/>
            </a:pPr>
            <a:endParaRPr lang="zh-CN" altLang="en-US" sz="2000" dirty="0" smtClean="0"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6030" y="1052195"/>
            <a:ext cx="10615295" cy="1045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UC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浏览器播放器架构：</a:t>
            </a: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UC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浏览器播放器的架构和</a:t>
            </a: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QQ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浏览器浏览器类似，</a:t>
            </a: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UC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浏览器底层的播放器解码模块也是依赖</a:t>
            </a: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ffmpeg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UC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封装了</a:t>
            </a: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libuc3player.so 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作为 </a:t>
            </a: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player jni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层，调用底层的</a:t>
            </a: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libffmpeg.so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 descr="UC浏览器播放器架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1080" y="1874520"/>
            <a:ext cx="7721600" cy="4057015"/>
          </a:xfrm>
          <a:prstGeom prst="rect">
            <a:avLst/>
          </a:prstGeom>
        </p:spPr>
      </p:pic>
      <p:pic>
        <p:nvPicPr>
          <p:cNvPr id="7" name="图片 6" descr="tes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40" y="1931670"/>
            <a:ext cx="3110230" cy="35331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39850" y="5638800"/>
            <a:ext cx="30734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latin typeface="宋体" panose="02010600030101010101" pitchFamily="2" charset="-122"/>
                <a:cs typeface="宋体" panose="02010600030101010101" pitchFamily="2" charset="-122"/>
              </a:rPr>
              <a:t>分析</a:t>
            </a:r>
            <a:r>
              <a:rPr lang="en-US" altLang="zh-CN" sz="1400">
                <a:latin typeface="宋体" panose="02010600030101010101" pitchFamily="2" charset="-122"/>
                <a:cs typeface="宋体" panose="02010600030101010101" pitchFamily="2" charset="-122"/>
              </a:rPr>
              <a:t>UC</a:t>
            </a:r>
            <a:r>
              <a:rPr lang="zh-CN" altLang="en-US" sz="1400">
                <a:latin typeface="宋体" panose="02010600030101010101" pitchFamily="2" charset="-122"/>
                <a:cs typeface="宋体" panose="02010600030101010101" pitchFamily="2" charset="-122"/>
              </a:rPr>
              <a:t>播放器</a:t>
            </a:r>
            <a:r>
              <a:rPr lang="en-US" altLang="zh-CN" sz="1400">
                <a:latin typeface="宋体" panose="02010600030101010101" pitchFamily="2" charset="-122"/>
                <a:cs typeface="宋体" panose="02010600030101010101" pitchFamily="2" charset="-122"/>
              </a:rPr>
              <a:t>so</a:t>
            </a:r>
            <a:r>
              <a:rPr lang="zh-CN" altLang="en-US" sz="1400">
                <a:latin typeface="宋体" panose="02010600030101010101" pitchFamily="2" charset="-122"/>
                <a:cs typeface="宋体" panose="02010600030101010101" pitchFamily="2" charset="-122"/>
              </a:rPr>
              <a:t>发现：</a:t>
            </a:r>
            <a:endParaRPr lang="zh-CN" altLang="en-US" sz="1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400">
                <a:latin typeface="宋体" panose="02010600030101010101" pitchFamily="2" charset="-122"/>
                <a:cs typeface="宋体" panose="02010600030101010101" pitchFamily="2" charset="-122"/>
              </a:rPr>
              <a:t>1.UC</a:t>
            </a:r>
            <a:r>
              <a:rPr lang="zh-CN" altLang="en-US" sz="1400">
                <a:latin typeface="宋体" panose="02010600030101010101" pitchFamily="2" charset="-122"/>
                <a:cs typeface="宋体" panose="02010600030101010101" pitchFamily="2" charset="-122"/>
              </a:rPr>
              <a:t>播放底层使用</a:t>
            </a:r>
            <a:r>
              <a:rPr lang="en-US" altLang="zh-CN" sz="1400">
                <a:latin typeface="宋体" panose="02010600030101010101" pitchFamily="2" charset="-122"/>
                <a:cs typeface="宋体" panose="02010600030101010101" pitchFamily="2" charset="-122"/>
              </a:rPr>
              <a:t>ffmpeg</a:t>
            </a:r>
            <a:r>
              <a:rPr lang="zh-CN" altLang="en-US" sz="1400">
                <a:latin typeface="宋体" panose="02010600030101010101" pitchFamily="2" charset="-122"/>
                <a:cs typeface="宋体" panose="02010600030101010101" pitchFamily="2" charset="-122"/>
              </a:rPr>
              <a:t>实现了音频和视频的分离和解码处理；</a:t>
            </a:r>
            <a:endParaRPr lang="zh-CN" altLang="en-US" sz="1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400">
                <a:latin typeface="宋体" panose="02010600030101010101" pitchFamily="2" charset="-122"/>
                <a:cs typeface="宋体" panose="02010600030101010101" pitchFamily="2" charset="-122"/>
              </a:rPr>
              <a:t>2.UC</a:t>
            </a:r>
            <a:r>
              <a:rPr lang="zh-CN" altLang="en-US" sz="1400">
                <a:latin typeface="宋体" panose="02010600030101010101" pitchFamily="2" charset="-122"/>
                <a:cs typeface="宋体" panose="02010600030101010101" pitchFamily="2" charset="-122"/>
              </a:rPr>
              <a:t>播放器的下载管理和边下边播的逻辑都放在</a:t>
            </a:r>
            <a:r>
              <a:rPr lang="en-US" altLang="zh-CN" sz="1400">
                <a:latin typeface="宋体" panose="02010600030101010101" pitchFamily="2" charset="-122"/>
                <a:cs typeface="宋体" panose="02010600030101010101" pitchFamily="2" charset="-122"/>
              </a:rPr>
              <a:t>native</a:t>
            </a:r>
            <a:r>
              <a:rPr lang="zh-CN" altLang="en-US" sz="1400">
                <a:latin typeface="宋体" panose="02010600030101010101" pitchFamily="2" charset="-122"/>
                <a:cs typeface="宋体" panose="02010600030101010101" pitchFamily="2" charset="-122"/>
              </a:rPr>
              <a:t>层，这样做的目的除了兼容</a:t>
            </a:r>
            <a:r>
              <a:rPr lang="en-US" altLang="zh-CN" sz="1400">
                <a:latin typeface="宋体" panose="02010600030101010101" pitchFamily="2" charset="-122"/>
                <a:cs typeface="宋体" panose="02010600030101010101" pitchFamily="2" charset="-122"/>
              </a:rPr>
              <a:t>iOS</a:t>
            </a:r>
            <a:r>
              <a:rPr lang="zh-CN" altLang="en-US" sz="1400">
                <a:latin typeface="宋体" panose="02010600030101010101" pitchFamily="2" charset="-122"/>
                <a:cs typeface="宋体" panose="02010600030101010101" pitchFamily="2" charset="-122"/>
              </a:rPr>
              <a:t>，对效率也有帮助；</a:t>
            </a:r>
            <a:endParaRPr lang="zh-CN" altLang="en-US"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47260" y="5441950"/>
            <a:ext cx="78746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小结：</a:t>
            </a:r>
            <a:endParaRPr lang="zh-CN" altLang="en-US" sz="1400"/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播放器相对浏览器是一个工具，一个相对独立的模块，目前竞品将播放器模块化做的比较好；</a:t>
            </a:r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竞品的播放器都采用软解码、硬解码切换机制，都是基于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ffmpeg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来实现软解的；</a:t>
            </a:r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竞品的播放器模块都是动态加载的，不会整编到浏览器包中；</a:t>
            </a:r>
            <a:endParaRPr lang="en-US" altLang="zh-CN" sz="1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22004"/>
            <a:ext cx="12881849" cy="7029696"/>
            <a:chOff x="0" y="208957"/>
            <a:chExt cx="12881849" cy="7029696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08957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040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421957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模块竞品分析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多媒体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技术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对比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/>
        </p:nvSpPr>
        <p:spPr>
          <a:xfrm>
            <a:off x="992505" y="969010"/>
            <a:ext cx="10878820" cy="5996940"/>
          </a:xfrm>
          <a:prstGeom prst="rect">
            <a:avLst/>
          </a:prstGeom>
        </p:spPr>
        <p:txBody>
          <a:bodyPr lIns="127997" tIns="63999" rIns="127997" bIns="63999"/>
          <a:lstStyle>
            <a:lvl1pPr marL="507365" indent="-507365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sz="2600" kern="1200" spc="148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粗黑_GBK" panose="02000000000000000000" pitchFamily="2" charset="-122"/>
              </a:defRPr>
            </a:lvl1pPr>
            <a:lvl2pPr marL="1040130" indent="-40005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2pPr>
            <a:lvl3pPr marL="1600200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3pPr>
            <a:lvl4pPr marL="223964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4pPr>
            <a:lvl5pPr marL="287972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5pPr>
            <a:lvl6pPr marL="351980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88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9996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39410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charset="0"/>
              <a:buNone/>
            </a:pPr>
            <a:endParaRPr lang="zh-CN" altLang="en-US" sz="2000" dirty="0" smtClean="0"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6030" y="1052195"/>
            <a:ext cx="106152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直播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 descr="test2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665" y="1497330"/>
            <a:ext cx="2163445" cy="4687570"/>
          </a:xfrm>
          <a:prstGeom prst="rect">
            <a:avLst/>
          </a:prstGeom>
        </p:spPr>
      </p:pic>
      <p:pic>
        <p:nvPicPr>
          <p:cNvPr id="6" name="图片 5" descr="test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615" y="1497330"/>
            <a:ext cx="2150110" cy="465836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132705" y="2338070"/>
            <a:ext cx="2736850" cy="3507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QQ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浏览器和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UC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浏览器都有直播频道，目前只有直播拉流，没有推流，直播是一种复杂的视频形态；</a:t>
            </a: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1)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直播对实时性要求非常高，延时不能超过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2s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，否则观看体验变差；</a:t>
            </a: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2)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直播过程中随时发生码流的切换，普通播放器无法支持码流的随意切换；</a:t>
            </a:r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 3)QQ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浏览器接入了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Now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直播，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UC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浏览器接入了优酷旗下的来疯直播平台；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8725" y="1497330"/>
            <a:ext cx="2188210" cy="47415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110" y="1497330"/>
            <a:ext cx="2146300" cy="4650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22004"/>
            <a:ext cx="12881849" cy="7029696"/>
            <a:chOff x="0" y="208957"/>
            <a:chExt cx="12881849" cy="7029696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08957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040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421957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模块竞品分析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多媒体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技术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对比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/>
        </p:nvSpPr>
        <p:spPr>
          <a:xfrm>
            <a:off x="992505" y="969010"/>
            <a:ext cx="10878820" cy="5996940"/>
          </a:xfrm>
          <a:prstGeom prst="rect">
            <a:avLst/>
          </a:prstGeom>
        </p:spPr>
        <p:txBody>
          <a:bodyPr lIns="127997" tIns="63999" rIns="127997" bIns="63999"/>
          <a:lstStyle>
            <a:lvl1pPr marL="507365" indent="-507365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sz="2600" kern="1200" spc="148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粗黑_GBK" panose="02000000000000000000" pitchFamily="2" charset="-122"/>
              </a:defRPr>
            </a:lvl1pPr>
            <a:lvl2pPr marL="1040130" indent="-40005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2pPr>
            <a:lvl3pPr marL="1600200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3pPr>
            <a:lvl4pPr marL="223964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4pPr>
            <a:lvl5pPr marL="287972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5pPr>
            <a:lvl6pPr marL="351980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88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9996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39410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charset="0"/>
              <a:buNone/>
            </a:pPr>
            <a:endParaRPr lang="zh-CN" altLang="en-US" sz="2000" dirty="0" smtClean="0"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6030" y="1052195"/>
            <a:ext cx="10615295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直播</a:t>
            </a:r>
            <a:endParaRPr lang="en-US" altLang="zh-CN" sz="140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直播过程中切换到码流，使用硬解码解析视频会出现花屏现象，这是因为切换码流要初始化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GPU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指令，会导致解码过程突然中断，软解码通过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CPU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平滑计算，不会存在花屏现象；所以播放器内部要实现硬解码和软解码的切换机制来避免出现问题；</a:t>
            </a: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" name="图片 7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0945" y="2186940"/>
            <a:ext cx="4310380" cy="1644015"/>
          </a:xfrm>
          <a:prstGeom prst="rect">
            <a:avLst/>
          </a:prstGeom>
        </p:spPr>
      </p:pic>
      <p:pic>
        <p:nvPicPr>
          <p:cNvPr id="9" name="图片 8" descr="tes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30" y="2210435"/>
            <a:ext cx="4034155" cy="17227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83995" y="3996055"/>
            <a:ext cx="32893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宋体" panose="02010600030101010101" pitchFamily="2" charset="-122"/>
                <a:cs typeface="宋体" panose="02010600030101010101" pitchFamily="2" charset="-122"/>
              </a:rPr>
              <a:t>WonderPlayer </a:t>
            </a:r>
            <a:r>
              <a:rPr lang="zh-CN" altLang="en-US" sz="1400">
                <a:latin typeface="宋体" panose="02010600030101010101" pitchFamily="2" charset="-122"/>
                <a:cs typeface="宋体" panose="02010600030101010101" pitchFamily="2" charset="-122"/>
              </a:rPr>
              <a:t>是</a:t>
            </a:r>
            <a:r>
              <a:rPr lang="en-US" altLang="zh-CN" sz="1400">
                <a:latin typeface="宋体" panose="02010600030101010101" pitchFamily="2" charset="-122"/>
                <a:cs typeface="宋体" panose="02010600030101010101" pitchFamily="2" charset="-122"/>
              </a:rPr>
              <a:t>QQ</a:t>
            </a:r>
            <a:r>
              <a:rPr lang="zh-CN" altLang="en-US" sz="1400">
                <a:latin typeface="宋体" panose="02010600030101010101" pitchFamily="2" charset="-122"/>
                <a:cs typeface="宋体" panose="02010600030101010101" pitchFamily="2" charset="-122"/>
              </a:rPr>
              <a:t>浏览器定制的播放器，里面定义了类</a:t>
            </a:r>
            <a:r>
              <a:rPr lang="en-US" altLang="zh-CN" sz="1400">
                <a:latin typeface="宋体" panose="02010600030101010101" pitchFamily="2" charset="-122"/>
                <a:cs typeface="宋体" panose="02010600030101010101" pitchFamily="2" charset="-122"/>
              </a:rPr>
              <a:t>MediaPlayer </a:t>
            </a:r>
            <a:r>
              <a:rPr lang="zh-CN" altLang="en-US" sz="1400">
                <a:latin typeface="宋体" panose="02010600030101010101" pitchFamily="2" charset="-122"/>
                <a:cs typeface="宋体" panose="02010600030101010101" pitchFamily="2" charset="-122"/>
              </a:rPr>
              <a:t>的接口，定义了很多特殊接口适配直播；</a:t>
            </a:r>
            <a:endParaRPr lang="zh-CN" altLang="en-US"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1" name="图片 10" descr="tes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185" y="2186940"/>
            <a:ext cx="2353310" cy="21901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67320" y="4267835"/>
            <a:ext cx="425259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小结：</a:t>
            </a:r>
            <a:endParaRPr lang="en-US" altLang="zh-CN" sz="160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QQ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浏览器和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UC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浏览器播放器都基于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FFmpeg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做了较多的优化，实现了软解码和硬解码之间的切换，解决了目直播等复杂场景的花屏或黑屏问题；</a:t>
            </a:r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2.vivo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浏览器引入了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ijkplayer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来实现软解码和硬解码的切换，补充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exoplayer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播放能力的不足；</a:t>
            </a:r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3.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目前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vivo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浏览器首页还没有接入直播；</a:t>
            </a: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600"/>
          </a:p>
        </p:txBody>
      </p:sp>
      <p:pic>
        <p:nvPicPr>
          <p:cNvPr id="6" name="图片 5" descr="QQ图片202002292045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030" y="4785995"/>
            <a:ext cx="5996305" cy="17989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40790" y="6690360"/>
            <a:ext cx="41687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UC</a:t>
            </a:r>
            <a:r>
              <a:rPr lang="zh-CN" altLang="en-US" sz="1400"/>
              <a:t>是基于优酷的</a:t>
            </a:r>
            <a:r>
              <a:rPr lang="en-US" altLang="zh-CN" sz="1400"/>
              <a:t>“</a:t>
            </a:r>
            <a:r>
              <a:rPr lang="zh-CN" altLang="en-US" sz="1400"/>
              <a:t>来疯</a:t>
            </a:r>
            <a:r>
              <a:rPr lang="en-US" altLang="zh-CN" sz="1400"/>
              <a:t>”</a:t>
            </a:r>
            <a:r>
              <a:rPr lang="zh-CN" altLang="en-US" sz="1400"/>
              <a:t>直播</a:t>
            </a:r>
            <a:r>
              <a:rPr lang="en-US" altLang="zh-CN" sz="1400"/>
              <a:t>sdk</a:t>
            </a:r>
            <a:r>
              <a:rPr lang="zh-CN" altLang="en-US" sz="1400"/>
              <a:t>来实现直播端逻辑的。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22004"/>
            <a:ext cx="12881849" cy="7029696"/>
            <a:chOff x="0" y="208957"/>
            <a:chExt cx="12881849" cy="7029696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08957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040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421957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模块竞品分析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多媒体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技术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对比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/>
        </p:nvSpPr>
        <p:spPr>
          <a:xfrm>
            <a:off x="992505" y="969010"/>
            <a:ext cx="10878820" cy="5996940"/>
          </a:xfrm>
          <a:prstGeom prst="rect">
            <a:avLst/>
          </a:prstGeom>
        </p:spPr>
        <p:txBody>
          <a:bodyPr lIns="127997" tIns="63999" rIns="127997" bIns="63999"/>
          <a:lstStyle>
            <a:lvl1pPr marL="507365" indent="-507365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sz="2600" kern="1200" spc="148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粗黑_GBK" panose="02000000000000000000" pitchFamily="2" charset="-122"/>
              </a:defRPr>
            </a:lvl1pPr>
            <a:lvl2pPr marL="1040130" indent="-40005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2pPr>
            <a:lvl3pPr marL="1600200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3pPr>
            <a:lvl4pPr marL="223964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4pPr>
            <a:lvl5pPr marL="287972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5pPr>
            <a:lvl6pPr marL="351980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88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9996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39410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charset="0"/>
              <a:buNone/>
            </a:pPr>
            <a:endParaRPr lang="zh-CN" altLang="en-US" sz="2000" dirty="0" smtClean="0"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6485" y="1074420"/>
            <a:ext cx="10784840" cy="1137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边下边播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None/>
            </a:pP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QQ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浏览器和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UC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浏览器播放器都支持边下边播，使用的技术都是本地代理，视频下载模块是播放器提供的，和边下边播复用同一套代码；竞品的本地代理模块都放在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Native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层，核心代码不可见；</a:t>
            </a:r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 descr="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7840" y="2111375"/>
            <a:ext cx="4427220" cy="17081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17840" y="3924935"/>
            <a:ext cx="3958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上图抓包</a:t>
            </a:r>
            <a:r>
              <a:rPr lang="en-US" altLang="zh-CN" sz="1400"/>
              <a:t>UC</a:t>
            </a:r>
            <a:r>
              <a:rPr lang="zh-CN" altLang="en-US" sz="1400"/>
              <a:t>浏览器的边下边播时的网络包，可以清晰看到是基于本地代理来请求数据的；</a:t>
            </a:r>
            <a:endParaRPr lang="zh-CN" altLang="en-US" sz="1400"/>
          </a:p>
        </p:txBody>
      </p:sp>
      <p:pic>
        <p:nvPicPr>
          <p:cNvPr id="6" name="图片 5" descr="test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30" y="2111375"/>
            <a:ext cx="1534795" cy="3326130"/>
          </a:xfrm>
          <a:prstGeom prst="rect">
            <a:avLst/>
          </a:prstGeom>
        </p:spPr>
      </p:pic>
      <p:pic>
        <p:nvPicPr>
          <p:cNvPr id="7" name="图片 6" descr="tes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315" y="2111375"/>
            <a:ext cx="1534795" cy="3326130"/>
          </a:xfrm>
          <a:prstGeom prst="rect">
            <a:avLst/>
          </a:prstGeom>
        </p:spPr>
      </p:pic>
      <p:pic>
        <p:nvPicPr>
          <p:cNvPr id="9" name="图片 8" descr="tes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615" y="2111375"/>
            <a:ext cx="3016885" cy="25501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00600" y="4697730"/>
            <a:ext cx="39585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上图是反解</a:t>
            </a:r>
            <a:r>
              <a:rPr lang="en-US" altLang="zh-CN" sz="1400"/>
              <a:t>UC</a:t>
            </a:r>
            <a:r>
              <a:rPr lang="zh-CN" altLang="en-US" sz="1400"/>
              <a:t>播放器的</a:t>
            </a:r>
            <a:r>
              <a:rPr lang="en-US" altLang="zh-CN" sz="1400"/>
              <a:t>so</a:t>
            </a:r>
            <a:r>
              <a:rPr lang="zh-CN" altLang="en-US" sz="1400"/>
              <a:t>包得到的信息；</a:t>
            </a:r>
            <a:endParaRPr lang="zh-CN" altLang="en-US" sz="1400"/>
          </a:p>
        </p:txBody>
      </p:sp>
      <p:sp>
        <p:nvSpPr>
          <p:cNvPr id="10" name="文本框 9"/>
          <p:cNvSpPr txBox="1"/>
          <p:nvPr/>
        </p:nvSpPr>
        <p:spPr>
          <a:xfrm>
            <a:off x="3796030" y="5864860"/>
            <a:ext cx="67614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小结：</a:t>
            </a:r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1.UC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QQ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浏览器的边下边播都是基于本地代理完成的；</a:t>
            </a:r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2.UC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QQ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浏览器的边下边播逻辑都放在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native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层，为了适配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iOS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平台的；</a:t>
            </a:r>
            <a:endParaRPr lang="en-US" altLang="zh-CN" sz="1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22004"/>
            <a:ext cx="12881849" cy="7029696"/>
            <a:chOff x="0" y="208957"/>
            <a:chExt cx="12881849" cy="7029696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08957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040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421957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模块竞品分析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多媒体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技术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对比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/>
        </p:nvSpPr>
        <p:spPr>
          <a:xfrm>
            <a:off x="992505" y="969010"/>
            <a:ext cx="10878820" cy="5996940"/>
          </a:xfrm>
          <a:prstGeom prst="rect">
            <a:avLst/>
          </a:prstGeom>
        </p:spPr>
        <p:txBody>
          <a:bodyPr lIns="127997" tIns="63999" rIns="127997" bIns="63999"/>
          <a:lstStyle>
            <a:lvl1pPr marL="507365" indent="-507365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sz="2600" kern="1200" spc="148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粗黑_GBK" panose="02000000000000000000" pitchFamily="2" charset="-122"/>
              </a:defRPr>
            </a:lvl1pPr>
            <a:lvl2pPr marL="1040130" indent="-40005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2pPr>
            <a:lvl3pPr marL="1600200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3pPr>
            <a:lvl4pPr marL="223964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4pPr>
            <a:lvl5pPr marL="287972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5pPr>
            <a:lvl6pPr marL="351980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88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9996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39410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charset="0"/>
              <a:buNone/>
            </a:pPr>
            <a:endParaRPr lang="zh-CN" altLang="en-US" sz="2000" dirty="0" smtClean="0"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6030" y="1052195"/>
            <a:ext cx="10615295" cy="2368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投屏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QQ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浏览器和</a:t>
            </a: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UC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浏览器都接入了乐播投屏，乐播投屏的优点：</a:t>
            </a: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1)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兼容</a:t>
            </a: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Airplay/DLNA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投屏协议，支持</a:t>
            </a: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Lelink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私有协议；</a:t>
            </a:r>
            <a:endParaRPr lang="en-US" altLang="zh-CN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2)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主流智能电视都接入乐播</a:t>
            </a: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TV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端，</a:t>
            </a: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Lelink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私有协议通讯更快更稳定；</a:t>
            </a: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3)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在投屏端可以定制广告；</a:t>
            </a: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vivo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浏览器投屏使用的</a:t>
            </a: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DLNA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开源投屏功能，目前投屏识别的速度和准确性方面还不行，主要是因为投屏建连是与另一端通讯，连接的速度依赖于另一端，目前</a:t>
            </a: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DLNA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的兼容性做的还不够好；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 descr="test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3960" y="3351530"/>
            <a:ext cx="4116705" cy="2301240"/>
          </a:xfrm>
          <a:prstGeom prst="rect">
            <a:avLst/>
          </a:prstGeom>
        </p:spPr>
      </p:pic>
      <p:pic>
        <p:nvPicPr>
          <p:cNvPr id="5" name="图片 4" descr="test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65" y="3351530"/>
            <a:ext cx="4827905" cy="1654175"/>
          </a:xfrm>
          <a:prstGeom prst="rect">
            <a:avLst/>
          </a:prstGeom>
        </p:spPr>
      </p:pic>
      <p:pic>
        <p:nvPicPr>
          <p:cNvPr id="6" name="图片 5" descr="tes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865" y="5116195"/>
            <a:ext cx="2915920" cy="1452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5024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10972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总目录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/>
        </p:nvSpPr>
        <p:spPr>
          <a:xfrm>
            <a:off x="992505" y="969010"/>
            <a:ext cx="10878820" cy="5996940"/>
          </a:xfrm>
          <a:prstGeom prst="rect">
            <a:avLst/>
          </a:prstGeom>
        </p:spPr>
        <p:txBody>
          <a:bodyPr lIns="127997" tIns="63999" rIns="127997" bIns="63999"/>
          <a:lstStyle>
            <a:lvl1pPr marL="507365" indent="-507365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sz="2600" kern="1200" spc="148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粗黑_GBK" panose="02000000000000000000" pitchFamily="2" charset="-122"/>
              </a:defRPr>
            </a:lvl1pPr>
            <a:lvl2pPr marL="1040130" indent="-40005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2pPr>
            <a:lvl3pPr marL="1600200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3pPr>
            <a:lvl4pPr marL="223964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4pPr>
            <a:lvl5pPr marL="287972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5pPr>
            <a:lvl6pPr marL="351980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88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9996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39410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charset="0"/>
              <a:buChar char="l"/>
            </a:pPr>
            <a:endParaRPr lang="zh-CN" altLang="en-US" sz="2400" dirty="0" smtClean="0">
              <a:latin typeface="+mn-ea"/>
              <a:ea typeface="+mn-ea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 dirty="0" smtClean="0">
                <a:latin typeface="+mn-ea"/>
                <a:ea typeface="+mn-ea"/>
              </a:rPr>
              <a:t>竞品指标对比</a:t>
            </a:r>
            <a:endParaRPr lang="zh-CN" altLang="en-US" sz="2000" dirty="0" smtClean="0">
              <a:latin typeface="+mn-ea"/>
              <a:ea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通过测试对比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vivo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内核与主要竞争对手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UC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QQ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的技术指标现状，找出差距，制定改善计划。</a:t>
            </a:r>
            <a:endParaRPr lang="zh-CN" altLang="en-US" sz="180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Wingdings" panose="05000000000000000000" charset="0"/>
              <a:buNone/>
            </a:pPr>
            <a:endParaRPr lang="zh-CN" altLang="en-US" sz="1800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模块竞品分析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本期报告着重分析及对比主要竞争对手UC、QQ在多媒体模块上的核心技术的现状，找出差距，制定改善计划。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zh-CN" altLang="en-US" sz="2000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zh-CN" altLang="en-US" sz="20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22004"/>
            <a:ext cx="12881849" cy="7029696"/>
            <a:chOff x="0" y="208957"/>
            <a:chExt cx="12881849" cy="7029696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08957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040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421957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模块竞品分析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多媒体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技术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对比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/>
        </p:nvSpPr>
        <p:spPr>
          <a:xfrm>
            <a:off x="992505" y="969010"/>
            <a:ext cx="10878820" cy="5996940"/>
          </a:xfrm>
          <a:prstGeom prst="rect">
            <a:avLst/>
          </a:prstGeom>
        </p:spPr>
        <p:txBody>
          <a:bodyPr lIns="127997" tIns="63999" rIns="127997" bIns="63999"/>
          <a:lstStyle>
            <a:lvl1pPr marL="507365" indent="-507365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sz="2600" kern="1200" spc="148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粗黑_GBK" panose="02000000000000000000" pitchFamily="2" charset="-122"/>
              </a:defRPr>
            </a:lvl1pPr>
            <a:lvl2pPr marL="1040130" indent="-40005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2pPr>
            <a:lvl3pPr marL="1600200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3pPr>
            <a:lvl4pPr marL="223964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4pPr>
            <a:lvl5pPr marL="287972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5pPr>
            <a:lvl6pPr marL="351980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88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9996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39410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charset="0"/>
              <a:buNone/>
            </a:pPr>
            <a:endParaRPr lang="zh-CN" altLang="en-US" sz="2000" dirty="0" smtClean="0"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6030" y="1052195"/>
            <a:ext cx="10615295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投屏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QQ</a:t>
            </a:r>
            <a:r>
              <a:rPr lang="zh-CN" altLang="en-US" sz="16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浏览器的投屏模块是动态加载的，投屏模块的结构如下：</a:t>
            </a: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6030" y="1828800"/>
            <a:ext cx="10820400" cy="504825"/>
          </a:xfrm>
          <a:prstGeom prst="rect">
            <a:avLst/>
          </a:prstGeom>
        </p:spPr>
      </p:pic>
      <p:pic>
        <p:nvPicPr>
          <p:cNvPr id="12" name="图片 11" descr="QQ图片202002291946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90" y="2372360"/>
            <a:ext cx="4630420" cy="2188210"/>
          </a:xfrm>
          <a:prstGeom prst="rect">
            <a:avLst/>
          </a:prstGeom>
        </p:spPr>
      </p:pic>
      <p:pic>
        <p:nvPicPr>
          <p:cNvPr id="14" name="图片 13" descr="QQ图片202002291947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2341245"/>
            <a:ext cx="4148455" cy="2219325"/>
          </a:xfrm>
          <a:prstGeom prst="rect">
            <a:avLst/>
          </a:prstGeom>
        </p:spPr>
      </p:pic>
      <p:pic>
        <p:nvPicPr>
          <p:cNvPr id="15" name="图片 14" descr="QQ截图202002291957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030" y="4560570"/>
            <a:ext cx="4354195" cy="22415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27090" y="4947285"/>
            <a:ext cx="41744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通过反解乐播的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sdk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so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，发现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so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中主要是通讯协议，乐播使用自己的私有协议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Lelink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和对端通讯，因为对端也接入了乐播的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sdk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，所以准确度非常高；</a:t>
            </a:r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22004"/>
            <a:ext cx="12881849" cy="7029696"/>
            <a:chOff x="0" y="208957"/>
            <a:chExt cx="12881849" cy="7029696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08957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040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421957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模块竞品分析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多媒体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技术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对比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/>
        </p:nvSpPr>
        <p:spPr>
          <a:xfrm>
            <a:off x="992505" y="969010"/>
            <a:ext cx="10878820" cy="5996940"/>
          </a:xfrm>
          <a:prstGeom prst="rect">
            <a:avLst/>
          </a:prstGeom>
        </p:spPr>
        <p:txBody>
          <a:bodyPr lIns="127997" tIns="63999" rIns="127997" bIns="63999"/>
          <a:lstStyle>
            <a:lvl1pPr marL="507365" indent="-507365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sz="2600" kern="1200" spc="148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粗黑_GBK" panose="02000000000000000000" pitchFamily="2" charset="-122"/>
              </a:defRPr>
            </a:lvl1pPr>
            <a:lvl2pPr marL="1040130" indent="-40005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2pPr>
            <a:lvl3pPr marL="1600200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3pPr>
            <a:lvl4pPr marL="223964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4pPr>
            <a:lvl5pPr marL="287972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5pPr>
            <a:lvl6pPr marL="351980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88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9996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39410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charset="0"/>
              <a:buNone/>
            </a:pPr>
            <a:endParaRPr lang="zh-CN" altLang="en-US" sz="2000" dirty="0" smtClean="0"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6030" y="1052195"/>
            <a:ext cx="10615295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音频播放器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 descr="Screenshot_20200221_1701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6030" y="1461135"/>
            <a:ext cx="1991995" cy="3983990"/>
          </a:xfrm>
          <a:prstGeom prst="rect">
            <a:avLst/>
          </a:prstGeom>
        </p:spPr>
      </p:pic>
      <p:pic>
        <p:nvPicPr>
          <p:cNvPr id="5" name="图片 4" descr="Screenshot_20200221_1701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025" y="1461135"/>
            <a:ext cx="1991995" cy="39846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02805" y="1461135"/>
            <a:ext cx="432943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QQ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浏览器专门做了一个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想听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栏目，设计了一个专用的音频播放器；</a:t>
            </a: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音频播放器选择的是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Exoplayer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，之所以没使用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WonderPlayer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播放，</a:t>
            </a: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我觉得是他们的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WonderPlayer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与边下边播模块耦合过重，而且</a:t>
            </a:r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WonderPlayer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的接口不是非常标准，是一个高度定制化的播放器；</a:t>
            </a:r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目前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vivo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浏览器和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UC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浏览器没有做一个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想听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的栏目，做音频</a:t>
            </a: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播放器的难度并不大，重要的是产品设计和内容运营；</a:t>
            </a: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600"/>
          </a:p>
        </p:txBody>
      </p:sp>
      <p:pic>
        <p:nvPicPr>
          <p:cNvPr id="9" name="图片 8" descr="test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020" y="1461135"/>
            <a:ext cx="1838325" cy="3983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22004"/>
            <a:ext cx="12881849" cy="7029696"/>
            <a:chOff x="0" y="208957"/>
            <a:chExt cx="12881849" cy="7029696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08957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040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421957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模块竞品分析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多媒体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技术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对比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/>
        </p:nvSpPr>
        <p:spPr>
          <a:xfrm>
            <a:off x="992505" y="969010"/>
            <a:ext cx="10878820" cy="5996940"/>
          </a:xfrm>
          <a:prstGeom prst="rect">
            <a:avLst/>
          </a:prstGeom>
        </p:spPr>
        <p:txBody>
          <a:bodyPr lIns="127997" tIns="63999" rIns="127997" bIns="63999"/>
          <a:lstStyle>
            <a:lvl1pPr marL="507365" indent="-507365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sz="2600" kern="1200" spc="148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粗黑_GBK" panose="02000000000000000000" pitchFamily="2" charset="-122"/>
              </a:defRPr>
            </a:lvl1pPr>
            <a:lvl2pPr marL="1040130" indent="-40005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2pPr>
            <a:lvl3pPr marL="1600200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3pPr>
            <a:lvl4pPr marL="223964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4pPr>
            <a:lvl5pPr marL="287972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5pPr>
            <a:lvl6pPr marL="351980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88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9996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39410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charset="0"/>
              <a:buNone/>
            </a:pPr>
            <a:endParaRPr lang="zh-CN" altLang="en-US" sz="2000" dirty="0" smtClean="0"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6030" y="1052195"/>
            <a:ext cx="106152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1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音视频</a:t>
            </a:r>
            <a:r>
              <a:rPr lang="en-US" altLang="zh-CN" sz="1800" b="1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UGC</a:t>
            </a:r>
            <a:endParaRPr lang="zh-CN" altLang="en-US" sz="18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80100" y="1623060"/>
            <a:ext cx="5789930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None/>
            </a:pP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抖音大火，现在很多平台都在做音视频编辑功能，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UC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浏览器增加了音视频编辑的功能；主要有以下功能：</a:t>
            </a: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None/>
            </a:pP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1)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视频美颜、滤镜；</a:t>
            </a: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None/>
            </a:pP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2)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视频加水印；</a:t>
            </a: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None/>
            </a:pP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3)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视频音频合成；</a:t>
            </a: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None/>
            </a:pP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4)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多张图片合成视频；</a:t>
            </a:r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None/>
            </a:pP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5)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视频动效；</a:t>
            </a: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None/>
            </a:pP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音视频处理的功能都具备了；主要是通过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OpenGL ES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实现美颜功能，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MediaExtractor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MediaCodec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实现视频和音频处理功能；从代码中看出借鉴了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grafika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mp4parser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的部分代码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；</a:t>
            </a: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None/>
            </a:pP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None/>
            </a:pP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目前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vivo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浏览器和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QQ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浏览器没有做类似的功能；</a:t>
            </a:r>
            <a:endParaRPr lang="zh-CN" altLang="en-US" sz="16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600"/>
          </a:p>
        </p:txBody>
      </p:sp>
      <p:pic>
        <p:nvPicPr>
          <p:cNvPr id="9" name="图片 8" descr="test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6030" y="1544955"/>
            <a:ext cx="2261870" cy="4907915"/>
          </a:xfrm>
          <a:prstGeom prst="rect">
            <a:avLst/>
          </a:prstGeom>
        </p:spPr>
      </p:pic>
      <p:pic>
        <p:nvPicPr>
          <p:cNvPr id="10" name="图片 9" descr="test2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00" y="1544955"/>
            <a:ext cx="2261870" cy="4907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22004"/>
            <a:ext cx="12881849" cy="7029696"/>
            <a:chOff x="0" y="208957"/>
            <a:chExt cx="12881849" cy="7029696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08957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040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421957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模块竞品分析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多媒体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技术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对比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/>
        </p:nvSpPr>
        <p:spPr>
          <a:xfrm>
            <a:off x="992505" y="969010"/>
            <a:ext cx="10878820" cy="5996940"/>
          </a:xfrm>
          <a:prstGeom prst="rect">
            <a:avLst/>
          </a:prstGeom>
        </p:spPr>
        <p:txBody>
          <a:bodyPr lIns="127997" tIns="63999" rIns="127997" bIns="63999"/>
          <a:lstStyle>
            <a:lvl1pPr marL="507365" indent="-507365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sz="2600" kern="1200" spc="148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粗黑_GBK" panose="02000000000000000000" pitchFamily="2" charset="-122"/>
              </a:defRPr>
            </a:lvl1pPr>
            <a:lvl2pPr marL="1040130" indent="-40005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2pPr>
            <a:lvl3pPr marL="1600200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3pPr>
            <a:lvl4pPr marL="223964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4pPr>
            <a:lvl5pPr marL="287972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5pPr>
            <a:lvl6pPr marL="351980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88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9996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39410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charset="0"/>
              <a:buNone/>
            </a:pPr>
            <a:endParaRPr lang="zh-CN" altLang="en-US" sz="2000" dirty="0" smtClean="0"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6030" y="1052195"/>
            <a:ext cx="106152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1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音视频</a:t>
            </a:r>
            <a:r>
              <a:rPr lang="en-US" altLang="zh-CN" sz="1800" b="1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UGC</a:t>
            </a:r>
            <a:endParaRPr lang="zh-CN" altLang="en-US" sz="18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 descr="未命名文件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505" y="1402715"/>
            <a:ext cx="8801735" cy="49237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32315" y="1508760"/>
            <a:ext cx="254635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音视频主要分为：</a:t>
            </a:r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编辑已有视频；</a:t>
            </a:r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录制视频；</a:t>
            </a:r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处理的核心还是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OpenGL ES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根据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GLES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模板处理帧数据，这儿没有涉及很复杂的音频操作，用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soundtouch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库完全可以实现变频、变声处理；</a:t>
            </a:r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传统的难点是人脸识别，目前都有成熟的解决方案，</a:t>
            </a:r>
            <a:r>
              <a:rPr lang="en-US" altLang="zh-CN" sz="1600">
                <a:latin typeface="宋体" panose="02010600030101010101" pitchFamily="2" charset="-122"/>
                <a:cs typeface="宋体" panose="02010600030101010101" pitchFamily="2" charset="-122"/>
              </a:rPr>
              <a:t>UC</a:t>
            </a:r>
            <a:r>
              <a:rPr lang="zh-CN" altLang="en-US" sz="1600">
                <a:latin typeface="宋体" panose="02010600030101010101" pitchFamily="2" charset="-122"/>
                <a:cs typeface="宋体" panose="02010600030101010101" pitchFamily="2" charset="-122"/>
              </a:rPr>
              <a:t>使用的是阿里云的人脸识别方案；</a:t>
            </a:r>
            <a:endParaRPr lang="zh-CN" altLang="en-US" sz="1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22004"/>
            <a:ext cx="12881849" cy="7029696"/>
            <a:chOff x="0" y="208957"/>
            <a:chExt cx="12881849" cy="7029696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08957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040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269557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模块竞品分析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总结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/>
        </p:nvSpPr>
        <p:spPr>
          <a:xfrm>
            <a:off x="992505" y="969010"/>
            <a:ext cx="10878820" cy="5996940"/>
          </a:xfrm>
          <a:prstGeom prst="rect">
            <a:avLst/>
          </a:prstGeom>
        </p:spPr>
        <p:txBody>
          <a:bodyPr lIns="127997" tIns="63999" rIns="127997" bIns="63999"/>
          <a:lstStyle>
            <a:lvl1pPr marL="507365" indent="-507365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sz="2600" kern="1200" spc="148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粗黑_GBK" panose="02000000000000000000" pitchFamily="2" charset="-122"/>
              </a:defRPr>
            </a:lvl1pPr>
            <a:lvl2pPr marL="1040130" indent="-40005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2pPr>
            <a:lvl3pPr marL="1600200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3pPr>
            <a:lvl4pPr marL="223964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4pPr>
            <a:lvl5pPr marL="287972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5pPr>
            <a:lvl6pPr marL="351980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88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9996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39410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charset="0"/>
              <a:buNone/>
            </a:pPr>
            <a:endParaRPr lang="zh-CN" altLang="en-US" sz="2000" dirty="0" smtClean="0"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6030" y="1267460"/>
            <a:ext cx="10615295" cy="5477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总结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UC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QQ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都有自己自研的播放器，基于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ffmpeg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，兼容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iOS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平台，目前比较成熟。</a:t>
            </a:r>
            <a:endParaRPr lang="zh-CN" altLang="en-US" sz="1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UC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QQ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都接入乐播投屏，投屏性能较好。</a:t>
            </a:r>
            <a:endParaRPr lang="zh-CN" altLang="en-US" sz="1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QQ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UC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在浏览器中都有直播模块，浏览器像是一个平台，嵌入各种基本功能，直播是一种复杂的播放场景，对播放器的解码性能要求比较高。</a:t>
            </a:r>
            <a:endParaRPr lang="zh-CN" altLang="en-US" sz="1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QQ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UC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和边下边播都是基于本地代理，代码均封装在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native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层，也是为了兼容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iOS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Android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平台。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QQ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听说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模块接入蜻蜓，内容比较丰富，交互做得很好，音频播放器以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Exoplayer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为主，音频场景较为简单，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Exoplayer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效率高。</a:t>
            </a:r>
            <a:endParaRPr lang="zh-CN" altLang="en-US" sz="1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UC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嵌入音视频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UGC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模块，这一块包括视频、音频从原始数据产生、处理、封装的全过程，音视频的技术栈比较全，体验很好。</a:t>
            </a:r>
            <a:endParaRPr lang="zh-CN" altLang="en-US" sz="1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启示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应用复杂的播放场景，例如直播，我们引入了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ijkplayer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来解决直播场景下的播放问题；引入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ijkplayer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是第一步，在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ijkplayer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基础上尽快孵化我们自己的播放器。</a:t>
            </a:r>
            <a:endParaRPr lang="zh-CN" altLang="en-US" sz="1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通过数据分析，乐播投屏的准确性比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DLNA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开源方案好，建议接入乐播投屏。</a:t>
            </a:r>
            <a:endParaRPr lang="zh-CN" altLang="en-US" sz="1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浏览器中嵌入音视频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UGC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，拓展浏览器浏览网页之外的功能，丰富浏览器的功能形态，推动浏览器作为一个引流平台。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/>
          <p:cNvSpPr/>
          <p:nvPr/>
        </p:nvSpPr>
        <p:spPr bwMode="auto">
          <a:xfrm>
            <a:off x="0" y="946270"/>
            <a:ext cx="11328078" cy="5332963"/>
          </a:xfrm>
          <a:custGeom>
            <a:avLst/>
            <a:gdLst>
              <a:gd name="T0" fmla="*/ 0 w 4756"/>
              <a:gd name="T1" fmla="*/ 0 h 2239"/>
              <a:gd name="T2" fmla="*/ 3897 w 4756"/>
              <a:gd name="T3" fmla="*/ 0 h 2239"/>
              <a:gd name="T4" fmla="*/ 4756 w 4756"/>
              <a:gd name="T5" fmla="*/ 1121 h 2239"/>
              <a:gd name="T6" fmla="*/ 3897 w 4756"/>
              <a:gd name="T7" fmla="*/ 2239 h 2239"/>
              <a:gd name="T8" fmla="*/ 0 w 4756"/>
              <a:gd name="T9" fmla="*/ 2239 h 2239"/>
              <a:gd name="T10" fmla="*/ 0 w 4756"/>
              <a:gd name="T11" fmla="*/ 0 h 2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56" h="2239">
                <a:moveTo>
                  <a:pt x="0" y="0"/>
                </a:moveTo>
                <a:lnTo>
                  <a:pt x="3897" y="0"/>
                </a:lnTo>
                <a:lnTo>
                  <a:pt x="4756" y="1121"/>
                </a:lnTo>
                <a:lnTo>
                  <a:pt x="3897" y="2239"/>
                </a:lnTo>
                <a:lnTo>
                  <a:pt x="0" y="2239"/>
                </a:lnTo>
                <a:lnTo>
                  <a:pt x="0" y="0"/>
                </a:lnTo>
                <a:close/>
              </a:path>
            </a:pathLst>
          </a:custGeom>
          <a:solidFill>
            <a:srgbClr val="008CD7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 dirty="0"/>
          </a:p>
        </p:txBody>
      </p:sp>
      <p:sp>
        <p:nvSpPr>
          <p:cNvPr id="18" name="Freeform 7"/>
          <p:cNvSpPr/>
          <p:nvPr/>
        </p:nvSpPr>
        <p:spPr bwMode="auto">
          <a:xfrm>
            <a:off x="5942716" y="-4087"/>
            <a:ext cx="4620789" cy="7240824"/>
          </a:xfrm>
          <a:custGeom>
            <a:avLst/>
            <a:gdLst>
              <a:gd name="T0" fmla="*/ 0 w 1940"/>
              <a:gd name="T1" fmla="*/ 0 h 3040"/>
              <a:gd name="T2" fmla="*/ 774 w 1940"/>
              <a:gd name="T3" fmla="*/ 0 h 3040"/>
              <a:gd name="T4" fmla="*/ 1938 w 1940"/>
              <a:gd name="T5" fmla="*/ 1537 h 3040"/>
              <a:gd name="T6" fmla="*/ 1940 w 1940"/>
              <a:gd name="T7" fmla="*/ 1537 h 3040"/>
              <a:gd name="T8" fmla="*/ 774 w 1940"/>
              <a:gd name="T9" fmla="*/ 3040 h 3040"/>
              <a:gd name="T10" fmla="*/ 0 w 1940"/>
              <a:gd name="T11" fmla="*/ 3040 h 3040"/>
              <a:gd name="T12" fmla="*/ 1167 w 1940"/>
              <a:gd name="T13" fmla="*/ 1537 h 3040"/>
              <a:gd name="T14" fmla="*/ 0 w 1940"/>
              <a:gd name="T15" fmla="*/ 0 h 30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40" h="3040">
                <a:moveTo>
                  <a:pt x="0" y="0"/>
                </a:moveTo>
                <a:lnTo>
                  <a:pt x="774" y="0"/>
                </a:lnTo>
                <a:lnTo>
                  <a:pt x="1938" y="1537"/>
                </a:lnTo>
                <a:lnTo>
                  <a:pt x="1940" y="1537"/>
                </a:lnTo>
                <a:lnTo>
                  <a:pt x="774" y="3040"/>
                </a:lnTo>
                <a:lnTo>
                  <a:pt x="0" y="3040"/>
                </a:lnTo>
                <a:lnTo>
                  <a:pt x="1167" y="1537"/>
                </a:lnTo>
                <a:lnTo>
                  <a:pt x="0" y="0"/>
                </a:lnTo>
                <a:close/>
              </a:path>
            </a:pathLst>
          </a:custGeom>
          <a:solidFill>
            <a:srgbClr val="82B1E5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838200" y="4466783"/>
            <a:ext cx="68183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838200" y="4507423"/>
            <a:ext cx="6818313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500" cap="all" dirty="0">
                <a:solidFill>
                  <a:schemeClr val="bg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Thank you to READ</a:t>
            </a:r>
            <a:endParaRPr lang="zh-CN" altLang="en-US" sz="2500" cap="all" dirty="0">
              <a:solidFill>
                <a:schemeClr val="bg1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259"/>
          <p:cNvSpPr>
            <a:spLocks noChangeArrowheads="1"/>
          </p:cNvSpPr>
          <p:nvPr/>
        </p:nvSpPr>
        <p:spPr bwMode="auto">
          <a:xfrm>
            <a:off x="812751" y="2910761"/>
            <a:ext cx="6408712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9600" cap="all" spc="3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感谢阅读</a:t>
            </a:r>
            <a:endParaRPr lang="zh-CN" altLang="en-US" sz="9600" cap="all" spc="3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30" y="494806"/>
            <a:ext cx="1960364" cy="644120"/>
          </a:xfrm>
          <a:prstGeom prst="rect">
            <a:avLst/>
          </a:prstGeom>
        </p:spPr>
      </p:pic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圆角矩形 77"/>
          <p:cNvSpPr/>
          <p:nvPr/>
        </p:nvSpPr>
        <p:spPr>
          <a:xfrm>
            <a:off x="6213351" y="2905621"/>
            <a:ext cx="4021761" cy="536770"/>
          </a:xfrm>
          <a:prstGeom prst="roundRect">
            <a:avLst>
              <a:gd name="adj" fmla="val 50000"/>
            </a:avLst>
          </a:prstGeom>
          <a:solidFill>
            <a:srgbClr val="82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圆角矩形 78"/>
          <p:cNvSpPr/>
          <p:nvPr/>
        </p:nvSpPr>
        <p:spPr>
          <a:xfrm>
            <a:off x="6213351" y="3667621"/>
            <a:ext cx="4021761" cy="536770"/>
          </a:xfrm>
          <a:prstGeom prst="roundRect">
            <a:avLst>
              <a:gd name="adj" fmla="val 50000"/>
            </a:avLst>
          </a:prstGeom>
          <a:solidFill>
            <a:srgbClr val="82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-25171"/>
            <a:ext cx="3765079" cy="7257821"/>
          </a:xfrm>
          <a:prstGeom prst="rect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6213351" y="2092821"/>
            <a:ext cx="4021761" cy="536770"/>
          </a:xfrm>
          <a:prstGeom prst="roundRect">
            <a:avLst>
              <a:gd name="adj" fmla="val 50000"/>
            </a:avLst>
          </a:prstGeom>
          <a:solidFill>
            <a:srgbClr val="82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48"/>
          <p:cNvSpPr txBox="1"/>
          <p:nvPr/>
        </p:nvSpPr>
        <p:spPr>
          <a:xfrm>
            <a:off x="525938" y="683462"/>
            <a:ext cx="2406597" cy="14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000" b="1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</a:t>
            </a:r>
            <a:endParaRPr lang="en-US" altLang="zh-CN" sz="8000" b="1" cap="all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TextBox 148"/>
          <p:cNvSpPr txBox="1"/>
          <p:nvPr/>
        </p:nvSpPr>
        <p:spPr>
          <a:xfrm>
            <a:off x="596727" y="1861337"/>
            <a:ext cx="2780520" cy="76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000" b="1" cap="all" dirty="0">
                <a:solidFill>
                  <a:schemeClr val="bg1"/>
                </a:solidFill>
                <a:latin typeface="Franklin Gothic Book" panose="020B0503020102020204" pitchFamily="34" charset="0"/>
                <a:ea typeface="Cambria Math" panose="02040503050406030204" pitchFamily="18" charset="0"/>
                <a:cs typeface="+mn-ea"/>
                <a:sym typeface="+mn-lt"/>
              </a:rPr>
              <a:t>contents</a:t>
            </a:r>
            <a:endParaRPr lang="zh-CN" altLang="en-US" sz="4000" b="1" cap="all" dirty="0">
              <a:solidFill>
                <a:schemeClr val="bg1"/>
              </a:solidFill>
              <a:latin typeface="Franklin Gothic Book" panose="020B0503020102020204" pitchFamily="34" charset="0"/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667200" y="2006649"/>
            <a:ext cx="2316480" cy="60769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测试方案介绍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圆角矩形 40"/>
          <p:cNvSpPr/>
          <p:nvPr/>
        </p:nvSpPr>
        <p:spPr bwMode="auto">
          <a:xfrm>
            <a:off x="5282251" y="2066758"/>
            <a:ext cx="714280" cy="588896"/>
          </a:xfrm>
          <a:prstGeom prst="roundRect">
            <a:avLst/>
          </a:prstGeom>
          <a:solidFill>
            <a:srgbClr val="008CD7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2800" dirty="0"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667200" y="2797224"/>
            <a:ext cx="2316480" cy="60769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数据对比分析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圆角矩形 42"/>
          <p:cNvSpPr/>
          <p:nvPr/>
        </p:nvSpPr>
        <p:spPr bwMode="auto">
          <a:xfrm>
            <a:off x="5282251" y="2857333"/>
            <a:ext cx="714280" cy="588896"/>
          </a:xfrm>
          <a:prstGeom prst="roundRect">
            <a:avLst/>
          </a:prstGeom>
          <a:solidFill>
            <a:srgbClr val="008CD7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2800" dirty="0"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668010" y="3587799"/>
            <a:ext cx="894080" cy="60769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总结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1" name="圆角矩形 60"/>
          <p:cNvSpPr/>
          <p:nvPr/>
        </p:nvSpPr>
        <p:spPr bwMode="auto">
          <a:xfrm>
            <a:off x="5282251" y="3647908"/>
            <a:ext cx="714280" cy="588896"/>
          </a:xfrm>
          <a:prstGeom prst="roundRect">
            <a:avLst/>
          </a:prstGeom>
          <a:solidFill>
            <a:srgbClr val="008CD7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2800" dirty="0"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667200" y="4450129"/>
            <a:ext cx="902811" cy="56560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总结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TextBox 148"/>
          <p:cNvSpPr txBox="1"/>
          <p:nvPr/>
        </p:nvSpPr>
        <p:spPr>
          <a:xfrm>
            <a:off x="5282565" y="990600"/>
            <a:ext cx="49523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cap="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竞品指标对比</a:t>
            </a:r>
            <a:endParaRPr lang="zh-CN" altLang="en-US" sz="4000" b="1" cap="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5282251" y="4449913"/>
            <a:ext cx="714280" cy="588896"/>
          </a:xfrm>
          <a:prstGeom prst="roundRect">
            <a:avLst/>
          </a:prstGeom>
          <a:solidFill>
            <a:srgbClr val="008CD7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cs typeface="+mn-ea"/>
                <a:sym typeface="+mn-lt"/>
              </a:rPr>
              <a:t>04</a:t>
            </a:r>
            <a:endParaRPr lang="zh-CN" altLang="en-US" sz="2800" dirty="0"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288281" y="4502011"/>
            <a:ext cx="4021761" cy="536770"/>
          </a:xfrm>
          <a:prstGeom prst="roundRect">
            <a:avLst>
              <a:gd name="adj" fmla="val 50000"/>
            </a:avLst>
          </a:prstGeom>
          <a:solidFill>
            <a:srgbClr val="82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676265" y="4430444"/>
            <a:ext cx="1605280" cy="60769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改进计划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bldLvl="0" animBg="1"/>
      <p:bldP spid="79" grpId="0" bldLvl="0" animBg="1"/>
      <p:bldP spid="4" grpId="0" bldLvl="0" animBg="1"/>
      <p:bldP spid="37" grpId="0" bldLvl="0" animBg="1"/>
      <p:bldP spid="38" grpId="0"/>
      <p:bldP spid="39" grpId="0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61" grpId="0" bldLvl="0" animBg="1"/>
      <p:bldP spid="70" grpId="0" bldLvl="0" animBg="1"/>
      <p:bldP spid="2" grpId="0"/>
      <p:bldP spid="3" grpId="0" bldLvl="0" animBg="1"/>
      <p:bldP spid="5" grpId="0" bldLvl="0" animBg="1"/>
      <p:bldP spid="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5024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391477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竞品指标对比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测试方案介绍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/>
        </p:nvSpPr>
        <p:spPr>
          <a:xfrm>
            <a:off x="992505" y="897255"/>
            <a:ext cx="10727055" cy="5320665"/>
          </a:xfrm>
          <a:prstGeom prst="rect">
            <a:avLst/>
          </a:prstGeom>
        </p:spPr>
        <p:txBody>
          <a:bodyPr lIns="127997" tIns="63999" rIns="127997" bIns="63999"/>
          <a:lstStyle>
            <a:lvl1pPr marL="507365" indent="-507365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sz="2600" kern="1200" spc="148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粗黑_GBK" panose="02000000000000000000" pitchFamily="2" charset="-122"/>
              </a:defRPr>
            </a:lvl1pPr>
            <a:lvl2pPr marL="1040130" indent="-40005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2pPr>
            <a:lvl3pPr marL="1600200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3pPr>
            <a:lvl4pPr marL="223964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4pPr>
            <a:lvl5pPr marL="2879725" indent="-320040" algn="l" defTabSz="1279525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800" kern="1200" spc="148" baseline="0">
                <a:solidFill>
                  <a:schemeClr val="tx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方正兰亭纤黑_GBK" panose="02000000000000000000" pitchFamily="2" charset="-122"/>
              </a:defRPr>
            </a:lvl5pPr>
            <a:lvl6pPr marL="351980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88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99965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39410" indent="-320040" algn="l" defTabSz="127952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使用软件版本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2000" dirty="0" smtClean="0"/>
              <a:t>       </a:t>
            </a:r>
            <a:r>
              <a:rPr lang="en-US" altLang="zh-CN" sz="1800" dirty="0" smtClean="0">
                <a:latin typeface="+mn-ea"/>
                <a:ea typeface="+mn-ea"/>
              </a:rPr>
              <a:t>vivo(6.7.22.0</a:t>
            </a:r>
            <a:r>
              <a:rPr lang="en-US" altLang="zh-CN" sz="1800" dirty="0">
                <a:latin typeface="+mn-ea"/>
                <a:ea typeface="+mn-ea"/>
              </a:rPr>
              <a:t>)</a:t>
            </a:r>
            <a:r>
              <a:rPr lang="zh-CN" altLang="en-US" sz="1800" dirty="0">
                <a:latin typeface="+mn-ea"/>
                <a:ea typeface="+mn-ea"/>
              </a:rPr>
              <a:t>， </a:t>
            </a:r>
            <a:r>
              <a:rPr lang="en-US" altLang="zh-CN" sz="1800" dirty="0">
                <a:latin typeface="+mn-ea"/>
                <a:ea typeface="+mn-ea"/>
              </a:rPr>
              <a:t>UC(v12.7.0.1050)</a:t>
            </a:r>
            <a:r>
              <a:rPr lang="zh-CN" altLang="en-US" sz="1800" dirty="0">
                <a:latin typeface="+mn-ea"/>
                <a:ea typeface="+mn-ea"/>
              </a:rPr>
              <a:t>， </a:t>
            </a:r>
            <a:r>
              <a:rPr lang="en-US" altLang="zh-CN" sz="1800" dirty="0">
                <a:latin typeface="+mn-ea"/>
                <a:ea typeface="+mn-ea"/>
              </a:rPr>
              <a:t>QQ(v9.8.0.5430)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buAutoNum type="arabicPeriod" startAt="2"/>
            </a:pPr>
            <a:r>
              <a:rPr lang="zh-CN" altLang="en-US" dirty="0" smtClean="0"/>
              <a:t>测试对比内容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1.</a:t>
            </a:r>
            <a:r>
              <a:rPr lang="zh-CN" altLang="en-US" sz="1600" dirty="0" smtClean="0">
                <a:latin typeface="+mn-ea"/>
                <a:ea typeface="+mn-ea"/>
              </a:rPr>
              <a:t>首帧速度（测试浏览器打开网页出现首块内容的时间，用户感知为打开网页的快慢）</a:t>
            </a:r>
            <a:endParaRPr lang="zh-CN" altLang="en-US" sz="1600" dirty="0" smtClean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n-ea"/>
                <a:ea typeface="+mn-ea"/>
              </a:rPr>
              <a:t>       </a:t>
            </a:r>
            <a:r>
              <a:rPr lang="en-US" altLang="zh-CN" sz="1600" dirty="0" smtClean="0">
                <a:latin typeface="+mn-ea"/>
                <a:ea typeface="+mn-ea"/>
              </a:rPr>
              <a:t>2.</a:t>
            </a:r>
            <a:r>
              <a:rPr lang="zh-CN" altLang="en-US" sz="1600" dirty="0">
                <a:latin typeface="+mn-ea"/>
                <a:ea typeface="+mn-ea"/>
              </a:rPr>
              <a:t>连通率（测试浏览器打开网页的成功率，用户感知为是否能正常打开网页）</a:t>
            </a:r>
            <a:endParaRPr lang="zh-CN" altLang="en-US" sz="1600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CN" sz="1600" dirty="0">
                <a:latin typeface="+mn-ea"/>
                <a:ea typeface="+mn-ea"/>
              </a:rPr>
              <a:t>       3.</a:t>
            </a:r>
            <a:r>
              <a:rPr lang="zh-CN" altLang="zh-CN" sz="1600" dirty="0">
                <a:latin typeface="+mn-ea"/>
                <a:ea typeface="+mn-ea"/>
              </a:rPr>
              <a:t>流畅性</a:t>
            </a:r>
            <a:r>
              <a:rPr lang="zh-CN" altLang="en-US" sz="1600" dirty="0" smtClean="0">
                <a:latin typeface="+mn-ea"/>
                <a:ea typeface="+mn-ea"/>
              </a:rPr>
              <a:t>（测试浏览器滑动网页的帧率及各种动画、交互的性能，用户感知</a:t>
            </a:r>
            <a:r>
              <a:rPr lang="zh-CN" altLang="en-US" sz="1600" dirty="0" smtClean="0">
                <a:latin typeface="+mn-ea"/>
                <a:ea typeface="+mn-ea"/>
              </a:rPr>
              <a:t>为网页</a:t>
            </a:r>
            <a:r>
              <a:rPr lang="zh-CN" altLang="en-US" sz="1600" dirty="0" smtClean="0">
                <a:latin typeface="+mn-ea"/>
                <a:ea typeface="+mn-ea"/>
              </a:rPr>
              <a:t>的流畅度）</a:t>
            </a:r>
            <a:endParaRPr lang="zh-CN" altLang="en-US" sz="1600" dirty="0" smtClean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CN" sz="1600" dirty="0" smtClean="0">
                <a:latin typeface="+mn-ea"/>
                <a:ea typeface="+mn-ea"/>
              </a:rPr>
              <a:t>       4.</a:t>
            </a:r>
            <a:r>
              <a:rPr lang="zh-CN" altLang="en-US" sz="1600" dirty="0" smtClean="0">
                <a:latin typeface="+mn-ea"/>
                <a:ea typeface="+mn-ea"/>
              </a:rPr>
              <a:t>性能跑分（测试浏览器</a:t>
            </a:r>
            <a:r>
              <a:rPr lang="en-US" altLang="zh-CN" sz="1600" dirty="0" smtClean="0">
                <a:latin typeface="+mn-ea"/>
                <a:ea typeface="+mn-ea"/>
              </a:rPr>
              <a:t>HTML5</a:t>
            </a:r>
            <a:r>
              <a:rPr lang="zh-CN" altLang="en-US" sz="1600" dirty="0" smtClean="0">
                <a:latin typeface="+mn-ea"/>
                <a:ea typeface="+mn-ea"/>
              </a:rPr>
              <a:t>支持度、</a:t>
            </a:r>
            <a:r>
              <a:rPr lang="en-US" altLang="zh-CN" sz="1600" dirty="0" smtClean="0">
                <a:latin typeface="+mn-ea"/>
                <a:ea typeface="+mn-ea"/>
              </a:rPr>
              <a:t>JS</a:t>
            </a:r>
            <a:r>
              <a:rPr lang="zh-CN" altLang="en-US" sz="1600" dirty="0" smtClean="0">
                <a:latin typeface="+mn-ea"/>
                <a:ea typeface="+mn-ea"/>
              </a:rPr>
              <a:t>性能，这些指标影响网页展示的正确性和响应速度）</a:t>
            </a:r>
            <a:endParaRPr lang="zh-CN" altLang="en-US" sz="1600" dirty="0" smtClean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n-ea"/>
                <a:ea typeface="+mn-ea"/>
              </a:rPr>
              <a:t>       </a:t>
            </a:r>
            <a:r>
              <a:rPr lang="en-US" altLang="zh-CN" sz="1600" dirty="0" smtClean="0">
                <a:latin typeface="+mn-ea"/>
                <a:ea typeface="+mn-ea"/>
              </a:rPr>
              <a:t>5.</a:t>
            </a:r>
            <a:r>
              <a:rPr lang="zh-CN" altLang="en-US" sz="1600" dirty="0" smtClean="0">
                <a:latin typeface="+mn-ea"/>
                <a:ea typeface="+mn-ea"/>
              </a:rPr>
              <a:t>页面</a:t>
            </a:r>
            <a:r>
              <a:rPr lang="zh-CN" altLang="en-US" sz="1600" dirty="0" smtClean="0">
                <a:latin typeface="+mn-ea"/>
                <a:ea typeface="+mn-ea"/>
                <a:sym typeface="+mn-ea"/>
              </a:rPr>
              <a:t>内存（测试浏览器打开网页的内存占用情况）</a:t>
            </a:r>
            <a:endParaRPr lang="zh-CN" altLang="en-US" sz="1600" dirty="0" smtClean="0">
              <a:latin typeface="+mn-ea"/>
              <a:ea typeface="+mn-ea"/>
              <a:sym typeface="+mn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n-ea"/>
                <a:ea typeface="+mn-ea"/>
                <a:sym typeface="+mn-ea"/>
              </a:rPr>
              <a:t>       </a:t>
            </a:r>
            <a:r>
              <a:rPr lang="en-US" altLang="zh-CN" sz="1600" dirty="0" smtClean="0">
                <a:latin typeface="+mn-ea"/>
                <a:ea typeface="+mn-ea"/>
              </a:rPr>
              <a:t>6.</a:t>
            </a:r>
            <a:r>
              <a:rPr lang="zh-CN" altLang="en-US" sz="1600" dirty="0" smtClean="0">
                <a:latin typeface="+mn-ea"/>
                <a:ea typeface="+mn-ea"/>
              </a:rPr>
              <a:t>视频首帧速度（测试浏览器打开视频出现首个画面的速度，用户感知为点击视频</a:t>
            </a:r>
            <a:r>
              <a:rPr lang="zh-CN" altLang="en-US" sz="1600" dirty="0" smtClean="0">
                <a:latin typeface="+mn-ea"/>
                <a:ea typeface="+mn-ea"/>
              </a:rPr>
              <a:t>后播放</a:t>
            </a:r>
            <a:r>
              <a:rPr lang="zh-CN" altLang="en-US" sz="1600" dirty="0" smtClean="0">
                <a:latin typeface="+mn-ea"/>
                <a:ea typeface="+mn-ea"/>
              </a:rPr>
              <a:t>的快慢）</a:t>
            </a:r>
            <a:endParaRPr lang="zh-CN" altLang="en-US" sz="1600" dirty="0" smtClean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n-ea"/>
                <a:ea typeface="+mn-ea"/>
              </a:rPr>
              <a:t>       </a:t>
            </a:r>
            <a:r>
              <a:rPr lang="en-US" altLang="zh-CN" sz="1600" dirty="0" smtClean="0">
                <a:latin typeface="+mn-ea"/>
                <a:ea typeface="+mn-ea"/>
              </a:rPr>
              <a:t>7.</a:t>
            </a:r>
            <a:r>
              <a:rPr lang="zh-CN" altLang="en-US" sz="1600" dirty="0" smtClean="0">
                <a:latin typeface="+mn-ea"/>
                <a:ea typeface="+mn-ea"/>
              </a:rPr>
              <a:t>多媒体格式支持（测试浏览器对各种多媒体格式的支持程度，影响多媒体播放成功率）</a:t>
            </a:r>
            <a:endParaRPr lang="zh-CN" altLang="en-US" sz="1600" dirty="0" smtClean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+mn-ea"/>
                <a:ea typeface="+mn-ea"/>
              </a:rPr>
              <a:t>       </a:t>
            </a:r>
            <a:r>
              <a:rPr lang="en-US" altLang="zh-CN" sz="1600" dirty="0" smtClean="0">
                <a:latin typeface="+mn-ea"/>
                <a:ea typeface="+mn-ea"/>
              </a:rPr>
              <a:t>8.</a:t>
            </a:r>
            <a:r>
              <a:rPr lang="zh-CN" altLang="en-US" sz="1600" dirty="0" smtClean="0">
                <a:latin typeface="+mn-ea"/>
                <a:ea typeface="+mn-ea"/>
              </a:rPr>
              <a:t>多媒体播放成功率（测试浏览器打开网页多媒体的成功率，用户感知为是否能正常播放多媒体）</a:t>
            </a:r>
            <a:endParaRPr lang="zh-CN" altLang="en-US" sz="16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5024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391477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竞品指标对比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测试方案介绍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" name="表格 1"/>
          <p:cNvGraphicFramePr/>
          <p:nvPr/>
        </p:nvGraphicFramePr>
        <p:xfrm>
          <a:off x="824230" y="1901825"/>
          <a:ext cx="10934065" cy="382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4235"/>
                <a:gridCol w="879983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测试项目</a:t>
                      </a:r>
                      <a:endParaRPr lang="zh-CN" altLang="en-US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测试方法</a:t>
                      </a:r>
                      <a:endParaRPr lang="zh-CN" altLang="en-US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 smtClean="0">
                          <a:latin typeface="+mn-ea"/>
                          <a:sym typeface="+mn-ea"/>
                        </a:rPr>
                        <a:t>首帧速度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4G/wifi（代理、直连）条件下，测试TOP</a:t>
                      </a:r>
                      <a:r>
                        <a:rPr lang="en-US" altLang="zh-CN"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25</a:t>
                      </a:r>
                      <a:r>
                        <a:rPr lang="zh-CN" altLang="en-US"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网站首帧耗时。</a:t>
                      </a:r>
                      <a:endParaRPr lang="zh-CN" altLang="en-US" sz="16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+mn-ea"/>
                          <a:sym typeface="+mn-ea"/>
                        </a:rPr>
                        <a:t>连通率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4G/wifi（代理、直连）条件下，测试TOP1000 url，按域名去重（最多保留5个）链接，去除无效网站（竞品都无法打开的</a:t>
                      </a:r>
                      <a:r>
                        <a:rPr lang="en-US" altLang="zh-CN"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url</a:t>
                      </a:r>
                      <a:r>
                        <a:rPr lang="zh-CN" altLang="en-US"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）。10s未打开或出错的PV/总PV。</a:t>
                      </a:r>
                      <a:endParaRPr lang="zh-CN" altLang="en-US" sz="16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流畅性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在</a:t>
                      </a:r>
                      <a:r>
                        <a:rPr lang="en-US" altLang="zh-CN"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6</a:t>
                      </a:r>
                      <a:r>
                        <a:rPr lang="zh-CN" altLang="en-US"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种类型的</a:t>
                      </a:r>
                      <a:r>
                        <a:rPr lang="en-US" altLang="zh-CN"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TOP</a:t>
                      </a:r>
                      <a:r>
                        <a:rPr lang="zh-CN" altLang="en-US"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网站上使用高端、低端机型进行慢速拖动和快速滚动测试流畅性。使用</a:t>
                      </a:r>
                      <a:r>
                        <a:rPr lang="zh-CN" altLang="en-US"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+mn-ea"/>
                        </a:rPr>
                        <a:t>MotionMark、Speedomoter、WebGL 3D测试网站进行跑分测试渲染性能。</a:t>
                      </a:r>
                      <a:endParaRPr lang="zh-CN" altLang="en-US" sz="16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 smtClean="0">
                          <a:latin typeface="+mn-ea"/>
                          <a:sym typeface="+mn-ea"/>
                        </a:rPr>
                        <a:t>性能跑分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使用HTML5</a:t>
                      </a:r>
                      <a:r>
                        <a:rPr lang="en-US" altLang="zh-CN"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Test</a:t>
                      </a:r>
                      <a:r>
                        <a:rPr lang="zh-CN" altLang="en-US"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测试网站测试</a:t>
                      </a:r>
                      <a:r>
                        <a:rPr lang="en-US" altLang="zh-CN"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HTML5</a:t>
                      </a:r>
                      <a:r>
                        <a:rPr lang="zh-CN" altLang="en-US"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兼容性、使用ARES-6 JS测试网站测试</a:t>
                      </a:r>
                      <a:r>
                        <a:rPr lang="en-US" altLang="zh-CN"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JS</a:t>
                      </a:r>
                      <a:r>
                        <a:rPr lang="zh-CN" altLang="en-US"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性能。</a:t>
                      </a:r>
                      <a:endParaRPr lang="zh-CN" altLang="en-US" sz="16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 smtClean="0">
                          <a:latin typeface="+mn-ea"/>
                          <a:sym typeface="+mn-ea"/>
                        </a:rPr>
                        <a:t>页面内存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测试图片、资讯、视频网站及多标签页下等11个场景前后台内存。</a:t>
                      </a:r>
                      <a:endParaRPr lang="zh-CN" altLang="en-US" sz="16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 smtClean="0">
                          <a:latin typeface="+mn-ea"/>
                          <a:sym typeface="+mn-ea"/>
                        </a:rPr>
                        <a:t>视频首帧速度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4G/wifi</a:t>
                      </a:r>
                      <a:r>
                        <a:rPr lang="zh-CN" altLang="en-US"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+mn-ea"/>
                        </a:rPr>
                        <a:t>（代理）</a:t>
                      </a:r>
                      <a:r>
                        <a:rPr lang="zh-CN" altLang="en-US"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条件下，测试TOP10 视频站点链接。</a:t>
                      </a:r>
                      <a:endParaRPr lang="zh-CN" altLang="en-US" sz="16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 smtClean="0">
                          <a:latin typeface="+mn-ea"/>
                          <a:sym typeface="+mn-ea"/>
                        </a:rPr>
                        <a:t>多媒体格式支持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观察不同音/视频源组合的视频是否可以正常播放，现有测试网址：203个。</a:t>
                      </a:r>
                      <a:endParaRPr lang="zh-CN" altLang="en-US" sz="16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 smtClean="0">
                          <a:latin typeface="+mn-ea"/>
                          <a:sym typeface="+mn-ea"/>
                        </a:rPr>
                        <a:t>多媒体播放成功率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4G/wifi（代理）条件下，测试TOP500 url,按域名去重（最多保留5个）链接。</a:t>
                      </a:r>
                      <a:endParaRPr lang="zh-CN" altLang="en-US" sz="16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5024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680275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竞品指标对比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数据分析对比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首帧速度（代理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4G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）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5"/>
          <p:cNvSpPr txBox="1"/>
          <p:nvPr/>
        </p:nvSpPr>
        <p:spPr>
          <a:xfrm>
            <a:off x="5417820" y="5695315"/>
            <a:ext cx="30721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注：</a:t>
            </a:r>
            <a:r>
              <a:rPr lang="zh-CN" altLang="en-US" sz="1200" dirty="0" smtClean="0">
                <a:sym typeface="+mn-ea"/>
              </a:rPr>
              <a:t>数值越低代表速度越快。</a:t>
            </a:r>
            <a:endParaRPr lang="zh-CN" altLang="en-US" sz="1200" dirty="0" smtClean="0"/>
          </a:p>
        </p:txBody>
      </p:sp>
      <p:graphicFrame>
        <p:nvGraphicFramePr>
          <p:cNvPr id="2" name="图表 1"/>
          <p:cNvGraphicFramePr/>
          <p:nvPr/>
        </p:nvGraphicFramePr>
        <p:xfrm>
          <a:off x="2314575" y="1564005"/>
          <a:ext cx="8229600" cy="410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805430" y="6039485"/>
            <a:ext cx="7649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测试结果：</a:t>
            </a:r>
            <a:r>
              <a:rPr lang="en-US" altLang="zh-CN"/>
              <a:t>vivo</a:t>
            </a:r>
            <a:r>
              <a:rPr lang="zh-CN" altLang="en-US"/>
              <a:t>胜出</a:t>
            </a:r>
            <a:r>
              <a:rPr lang="en-US" altLang="zh-CN"/>
              <a:t>19</a:t>
            </a:r>
            <a:r>
              <a:rPr lang="zh-CN" altLang="en-US"/>
              <a:t>项，</a:t>
            </a:r>
            <a:r>
              <a:rPr lang="en-US" altLang="zh-CN"/>
              <a:t>UC</a:t>
            </a:r>
            <a:r>
              <a:rPr lang="zh-CN" altLang="en-US"/>
              <a:t>胜出</a:t>
            </a:r>
            <a:r>
              <a:rPr lang="en-US" altLang="zh-CN"/>
              <a:t>2</a:t>
            </a:r>
            <a:r>
              <a:rPr lang="zh-CN" altLang="en-US"/>
              <a:t>项，</a:t>
            </a:r>
            <a:r>
              <a:rPr lang="en-US" altLang="zh-CN"/>
              <a:t>QQ</a:t>
            </a:r>
            <a:r>
              <a:rPr lang="zh-CN" altLang="en-US"/>
              <a:t>胜出</a:t>
            </a:r>
            <a:r>
              <a:rPr lang="en-US" altLang="zh-CN"/>
              <a:t>4</a:t>
            </a:r>
            <a:r>
              <a:rPr lang="zh-CN" altLang="en-US"/>
              <a:t>项，</a:t>
            </a:r>
            <a:r>
              <a:rPr lang="en-US" altLang="zh-CN"/>
              <a:t>vivo</a:t>
            </a:r>
            <a:r>
              <a:rPr lang="zh-CN" altLang="en-US"/>
              <a:t>优</a:t>
            </a:r>
            <a:r>
              <a:rPr lang="zh-CN" altLang="en-US"/>
              <a:t>于竞品。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5024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701675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竞品指标对比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数据分析对比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首帧速度（代理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WIFI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）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5"/>
          <p:cNvSpPr txBox="1"/>
          <p:nvPr/>
        </p:nvSpPr>
        <p:spPr>
          <a:xfrm>
            <a:off x="5417820" y="5695315"/>
            <a:ext cx="30721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注：</a:t>
            </a:r>
            <a:r>
              <a:rPr lang="zh-CN" altLang="en-US" sz="1200" dirty="0" smtClean="0">
                <a:sym typeface="+mn-ea"/>
              </a:rPr>
              <a:t>数值越低代表速度越快。</a:t>
            </a:r>
            <a:endParaRPr lang="zh-CN" altLang="en-US" sz="1200" dirty="0" smtClean="0"/>
          </a:p>
        </p:txBody>
      </p:sp>
      <p:graphicFrame>
        <p:nvGraphicFramePr>
          <p:cNvPr id="4" name="图表 1"/>
          <p:cNvGraphicFramePr/>
          <p:nvPr/>
        </p:nvGraphicFramePr>
        <p:xfrm>
          <a:off x="2309813" y="1568450"/>
          <a:ext cx="8239125" cy="4095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805430" y="6039485"/>
            <a:ext cx="7649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测试结果：</a:t>
            </a:r>
            <a:r>
              <a:rPr lang="en-US" altLang="zh-CN"/>
              <a:t>vivo</a:t>
            </a:r>
            <a:r>
              <a:rPr lang="zh-CN" altLang="en-US"/>
              <a:t>胜出</a:t>
            </a:r>
            <a:r>
              <a:rPr lang="en-US" altLang="zh-CN"/>
              <a:t>14</a:t>
            </a:r>
            <a:r>
              <a:rPr lang="zh-CN" altLang="en-US"/>
              <a:t>项，</a:t>
            </a:r>
            <a:r>
              <a:rPr lang="en-US" altLang="zh-CN"/>
              <a:t>UC</a:t>
            </a:r>
            <a:r>
              <a:rPr lang="zh-CN" altLang="en-US"/>
              <a:t>胜出</a:t>
            </a:r>
            <a:r>
              <a:rPr lang="en-US" altLang="zh-CN"/>
              <a:t>1</a:t>
            </a:r>
            <a:r>
              <a:rPr lang="zh-CN" altLang="en-US"/>
              <a:t>项，</a:t>
            </a:r>
            <a:r>
              <a:rPr lang="en-US" altLang="zh-CN"/>
              <a:t>QQ</a:t>
            </a:r>
            <a:r>
              <a:rPr lang="zh-CN" altLang="en-US"/>
              <a:t>胜出</a:t>
            </a:r>
            <a:r>
              <a:rPr lang="en-US" altLang="zh-CN"/>
              <a:t>10</a:t>
            </a:r>
            <a:r>
              <a:rPr lang="zh-CN" altLang="en-US"/>
              <a:t>项，</a:t>
            </a:r>
            <a:r>
              <a:rPr lang="en-US" altLang="zh-CN"/>
              <a:t>vivo</a:t>
            </a:r>
            <a:r>
              <a:rPr lang="zh-CN" altLang="en-US"/>
              <a:t>略</a:t>
            </a:r>
            <a:r>
              <a:rPr lang="zh-CN" altLang="en-US"/>
              <a:t>优</a:t>
            </a:r>
            <a:r>
              <a:rPr lang="zh-CN" altLang="en-US"/>
              <a:t>于竞品。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2B1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-1" fmla="*/ 18984824 w 19575949"/>
                <a:gd name="connsiteY0-2" fmla="*/ 0 h 1182250"/>
                <a:gd name="connsiteX1-3" fmla="*/ 19575949 w 19575949"/>
                <a:gd name="connsiteY1-4" fmla="*/ 591125 h 1182250"/>
                <a:gd name="connsiteX2-5" fmla="*/ 18984824 w 19575949"/>
                <a:gd name="connsiteY2-6" fmla="*/ 1182250 h 1182250"/>
                <a:gd name="connsiteX3-7" fmla="*/ 18906855 w 19575949"/>
                <a:gd name="connsiteY3-8" fmla="*/ 1174390 h 1182250"/>
                <a:gd name="connsiteX4-9" fmla="*/ 16539100 w 19575949"/>
                <a:gd name="connsiteY4-10" fmla="*/ 1174390 h 1182250"/>
                <a:gd name="connsiteX5-11" fmla="*/ 0 w 19575949"/>
                <a:gd name="connsiteY5-12" fmla="*/ 112703 h 1182250"/>
                <a:gd name="connsiteX6-13" fmla="*/ 18906855 w 19575949"/>
                <a:gd name="connsiteY6-14" fmla="*/ 7860 h 1182250"/>
                <a:gd name="connsiteX7" fmla="*/ 18984824 w 19575949"/>
                <a:gd name="connsiteY7" fmla="*/ 0 h 1182250"/>
                <a:gd name="connsiteX0-15" fmla="*/ 18984826 w 19575951"/>
                <a:gd name="connsiteY0-16" fmla="*/ 0 h 1182250"/>
                <a:gd name="connsiteX1-17" fmla="*/ 19575951 w 19575951"/>
                <a:gd name="connsiteY1-18" fmla="*/ 591125 h 1182250"/>
                <a:gd name="connsiteX2-19" fmla="*/ 18984826 w 19575951"/>
                <a:gd name="connsiteY2-20" fmla="*/ 1182250 h 1182250"/>
                <a:gd name="connsiteX3-21" fmla="*/ 18906857 w 19575951"/>
                <a:gd name="connsiteY3-22" fmla="*/ 1174390 h 1182250"/>
                <a:gd name="connsiteX4-23" fmla="*/ 0 w 19575951"/>
                <a:gd name="connsiteY4-24" fmla="*/ 1148181 h 1182250"/>
                <a:gd name="connsiteX5-25" fmla="*/ 2 w 19575951"/>
                <a:gd name="connsiteY5-26" fmla="*/ 112703 h 1182250"/>
                <a:gd name="connsiteX6-27" fmla="*/ 18906857 w 19575951"/>
                <a:gd name="connsiteY6-28" fmla="*/ 7860 h 1182250"/>
                <a:gd name="connsiteX7-29" fmla="*/ 18984826 w 19575951"/>
                <a:gd name="connsiteY7-30" fmla="*/ 0 h 1182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50240" cy="5835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69590" y="301131"/>
              <a:ext cx="680275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竞品指标对比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数据分析对比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首帧速度（直连</a:t>
              </a:r>
              <a:r>
                <a:rPr lang="en-US" altLang="zh-CN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4G</a:t>
              </a:r>
              <a:r>
                <a:rPr lang="zh-CN" altLang="en-US" sz="24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sym typeface="+mn-ea"/>
                </a:rPr>
                <a:t>）</a:t>
              </a:r>
              <a:endParaRPr lang="zh-CN" altLang="en-US" sz="2400" b="1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008C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动作按钮: 上一张 15">
            <a:hlinkClick r:id="" action="ppaction://hlinkshowjump?jump=lastslideviewed" highlightClick="1"/>
          </p:cNvPr>
          <p:cNvSpPr/>
          <p:nvPr/>
        </p:nvSpPr>
        <p:spPr>
          <a:xfrm>
            <a:off x="12240000" y="324000"/>
            <a:ext cx="432048" cy="432000"/>
          </a:xfrm>
          <a:prstGeom prst="actionButtonReturn">
            <a:avLst/>
          </a:prstGeom>
          <a:solidFill>
            <a:srgbClr val="008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805430" y="6039485"/>
            <a:ext cx="7649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测试结果：</a:t>
            </a:r>
            <a:r>
              <a:rPr lang="en-US" altLang="zh-CN"/>
              <a:t>vivo</a:t>
            </a:r>
            <a:r>
              <a:rPr lang="zh-CN" altLang="en-US"/>
              <a:t>胜出</a:t>
            </a:r>
            <a:r>
              <a:rPr lang="en-US" altLang="zh-CN"/>
              <a:t>12</a:t>
            </a:r>
            <a:r>
              <a:rPr lang="zh-CN" altLang="en-US"/>
              <a:t>项，</a:t>
            </a:r>
            <a:r>
              <a:rPr lang="en-US" altLang="zh-CN"/>
              <a:t>UC</a:t>
            </a:r>
            <a:r>
              <a:rPr lang="zh-CN" altLang="en-US"/>
              <a:t>胜出</a:t>
            </a:r>
            <a:r>
              <a:rPr lang="en-US" altLang="zh-CN"/>
              <a:t>4</a:t>
            </a:r>
            <a:r>
              <a:rPr lang="zh-CN" altLang="en-US"/>
              <a:t>项，</a:t>
            </a:r>
            <a:r>
              <a:rPr lang="en-US" altLang="zh-CN"/>
              <a:t>QQ</a:t>
            </a:r>
            <a:r>
              <a:rPr lang="zh-CN" altLang="en-US"/>
              <a:t>胜出</a:t>
            </a:r>
            <a:r>
              <a:rPr lang="en-US" altLang="zh-CN"/>
              <a:t>9</a:t>
            </a:r>
            <a:r>
              <a:rPr lang="zh-CN" altLang="en-US"/>
              <a:t>项，</a:t>
            </a:r>
            <a:r>
              <a:rPr lang="en-US" altLang="zh-CN"/>
              <a:t>vivo</a:t>
            </a:r>
            <a:r>
              <a:rPr lang="zh-CN" altLang="en-US"/>
              <a:t>略</a:t>
            </a:r>
            <a:r>
              <a:rPr lang="zh-CN" altLang="en-US"/>
              <a:t>优</a:t>
            </a:r>
            <a:r>
              <a:rPr lang="zh-CN" altLang="en-US"/>
              <a:t>于竞品。</a:t>
            </a:r>
            <a:endParaRPr lang="zh-CN" altLang="en-US"/>
          </a:p>
        </p:txBody>
      </p:sp>
      <p:sp>
        <p:nvSpPr>
          <p:cNvPr id="2" name="TextBox 5"/>
          <p:cNvSpPr txBox="1"/>
          <p:nvPr/>
        </p:nvSpPr>
        <p:spPr>
          <a:xfrm>
            <a:off x="5417820" y="5623560"/>
            <a:ext cx="30721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注：</a:t>
            </a:r>
            <a:r>
              <a:rPr lang="zh-CN" altLang="en-US" sz="1200" dirty="0" smtClean="0">
                <a:sym typeface="+mn-ea"/>
              </a:rPr>
              <a:t>数值越低代表速度越快。</a:t>
            </a:r>
            <a:endParaRPr lang="zh-CN" altLang="en-US" sz="1200" dirty="0" smtClean="0"/>
          </a:p>
        </p:txBody>
      </p:sp>
      <p:graphicFrame>
        <p:nvGraphicFramePr>
          <p:cNvPr id="5" name="图表 4"/>
          <p:cNvGraphicFramePr/>
          <p:nvPr/>
        </p:nvGraphicFramePr>
        <p:xfrm>
          <a:off x="2322195" y="1549400"/>
          <a:ext cx="8229600" cy="4133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OC_GUID" val="{1bdd7de3-c3d6-4051-8b08-56b765f60596}"/>
</p:tagLst>
</file>

<file path=ppt/theme/theme1.xml><?xml version="1.0" encoding="utf-8"?>
<a:theme xmlns:a="http://schemas.openxmlformats.org/drawingml/2006/main" name="第一PPT，www.1ppt.com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5342</Words>
  <Application>WPS 演示</Application>
  <PresentationFormat>自定义</PresentationFormat>
  <Paragraphs>452</Paragraphs>
  <Slides>35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1" baseType="lpstr">
      <vt:lpstr>Arial</vt:lpstr>
      <vt:lpstr>宋体</vt:lpstr>
      <vt:lpstr>Wingdings</vt:lpstr>
      <vt:lpstr>Calibri</vt:lpstr>
      <vt:lpstr>微软雅黑</vt:lpstr>
      <vt:lpstr>Franklin Gothic Book</vt:lpstr>
      <vt:lpstr>Impact</vt:lpstr>
      <vt:lpstr>Cambria Math</vt:lpstr>
      <vt:lpstr>Franklin Gothic Medium</vt:lpstr>
      <vt:lpstr>方正兰亭粗黑_GBK</vt:lpstr>
      <vt:lpstr>方正兰亭纤黑_GBK</vt:lpstr>
      <vt:lpstr>Wingdings</vt:lpstr>
      <vt:lpstr>华文细黑</vt:lpstr>
      <vt:lpstr>Arial Unicode MS</vt:lpstr>
      <vt:lpstr>黑体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绿色清新</dc:title>
  <dc:creator/>
  <cp:keywords>第一PPT www.1ppt.com</cp:keywords>
  <cp:lastModifiedBy>赵闯</cp:lastModifiedBy>
  <cp:revision>779</cp:revision>
  <dcterms:created xsi:type="dcterms:W3CDTF">2016-09-15T16:21:00Z</dcterms:created>
  <dcterms:modified xsi:type="dcterms:W3CDTF">2020-03-02T06:18:16Z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